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0"/>
  </p:notesMasterIdLst>
  <p:sldIdLst>
    <p:sldId id="256" r:id="rId2"/>
    <p:sldId id="258" r:id="rId3"/>
    <p:sldId id="389" r:id="rId4"/>
    <p:sldId id="257" r:id="rId5"/>
    <p:sldId id="260" r:id="rId6"/>
    <p:sldId id="390" r:id="rId7"/>
    <p:sldId id="391" r:id="rId8"/>
    <p:sldId id="392" r:id="rId9"/>
    <p:sldId id="393" r:id="rId10"/>
    <p:sldId id="394" r:id="rId11"/>
    <p:sldId id="395" r:id="rId12"/>
    <p:sldId id="677" r:id="rId13"/>
    <p:sldId id="397" r:id="rId14"/>
    <p:sldId id="398" r:id="rId15"/>
    <p:sldId id="399" r:id="rId16"/>
    <p:sldId id="400" r:id="rId17"/>
    <p:sldId id="401" r:id="rId18"/>
    <p:sldId id="520" r:id="rId19"/>
    <p:sldId id="689" r:id="rId20"/>
    <p:sldId id="640" r:id="rId21"/>
    <p:sldId id="678" r:id="rId22"/>
    <p:sldId id="679" r:id="rId23"/>
    <p:sldId id="690" r:id="rId24"/>
    <p:sldId id="527" r:id="rId25"/>
    <p:sldId id="526" r:id="rId26"/>
    <p:sldId id="644" r:id="rId27"/>
    <p:sldId id="680" r:id="rId28"/>
    <p:sldId id="528" r:id="rId29"/>
    <p:sldId id="529" r:id="rId30"/>
    <p:sldId id="691" r:id="rId31"/>
    <p:sldId id="531" r:id="rId32"/>
    <p:sldId id="532" r:id="rId33"/>
    <p:sldId id="533" r:id="rId34"/>
    <p:sldId id="534" r:id="rId35"/>
    <p:sldId id="535" r:id="rId36"/>
    <p:sldId id="643" r:id="rId37"/>
    <p:sldId id="681" r:id="rId38"/>
    <p:sldId id="692" r:id="rId39"/>
    <p:sldId id="537" r:id="rId40"/>
    <p:sldId id="538" r:id="rId41"/>
    <p:sldId id="682" r:id="rId42"/>
    <p:sldId id="541" r:id="rId43"/>
    <p:sldId id="683" r:id="rId44"/>
    <p:sldId id="543" r:id="rId45"/>
    <p:sldId id="544" r:id="rId46"/>
    <p:sldId id="545" r:id="rId47"/>
    <p:sldId id="642" r:id="rId48"/>
    <p:sldId id="684" r:id="rId49"/>
    <p:sldId id="546" r:id="rId50"/>
    <p:sldId id="547" r:id="rId51"/>
    <p:sldId id="548" r:id="rId52"/>
    <p:sldId id="693" r:id="rId53"/>
    <p:sldId id="550" r:id="rId54"/>
    <p:sldId id="551" r:id="rId55"/>
    <p:sldId id="641" r:id="rId56"/>
    <p:sldId id="685" r:id="rId57"/>
    <p:sldId id="559" r:id="rId58"/>
    <p:sldId id="560" r:id="rId59"/>
    <p:sldId id="645" r:id="rId60"/>
    <p:sldId id="686" r:id="rId61"/>
    <p:sldId id="687" r:id="rId62"/>
    <p:sldId id="694" r:id="rId63"/>
    <p:sldId id="588" r:id="rId64"/>
    <p:sldId id="589" r:id="rId65"/>
    <p:sldId id="590" r:id="rId66"/>
    <p:sldId id="591" r:id="rId67"/>
    <p:sldId id="592" r:id="rId68"/>
    <p:sldId id="593" r:id="rId69"/>
    <p:sldId id="594" r:id="rId70"/>
    <p:sldId id="595" r:id="rId71"/>
    <p:sldId id="596" r:id="rId72"/>
    <p:sldId id="597" r:id="rId73"/>
    <p:sldId id="647" r:id="rId74"/>
    <p:sldId id="695" r:id="rId75"/>
    <p:sldId id="600" r:id="rId76"/>
    <p:sldId id="601" r:id="rId77"/>
    <p:sldId id="602" r:id="rId78"/>
    <p:sldId id="603" r:id="rId79"/>
    <p:sldId id="604" r:id="rId80"/>
    <p:sldId id="605" r:id="rId81"/>
    <p:sldId id="606" r:id="rId82"/>
    <p:sldId id="607" r:id="rId83"/>
    <p:sldId id="608" r:id="rId84"/>
    <p:sldId id="609" r:id="rId85"/>
    <p:sldId id="610" r:id="rId86"/>
    <p:sldId id="648" r:id="rId87"/>
    <p:sldId id="649" r:id="rId88"/>
    <p:sldId id="696" r:id="rId89"/>
    <p:sldId id="697" r:id="rId90"/>
    <p:sldId id="698" r:id="rId91"/>
    <p:sldId id="566" r:id="rId92"/>
    <p:sldId id="567" r:id="rId93"/>
    <p:sldId id="699" r:id="rId94"/>
    <p:sldId id="700" r:id="rId95"/>
    <p:sldId id="283" r:id="rId96"/>
    <p:sldId id="285" r:id="rId97"/>
    <p:sldId id="286" r:id="rId98"/>
    <p:sldId id="287" r:id="rId99"/>
    <p:sldId id="288" r:id="rId100"/>
    <p:sldId id="385" r:id="rId101"/>
    <p:sldId id="289" r:id="rId102"/>
    <p:sldId id="290" r:id="rId103"/>
    <p:sldId id="291" r:id="rId104"/>
    <p:sldId id="716" r:id="rId105"/>
    <p:sldId id="717" r:id="rId106"/>
    <p:sldId id="292" r:id="rId107"/>
    <p:sldId id="701" r:id="rId108"/>
    <p:sldId id="294" r:id="rId109"/>
    <p:sldId id="295" r:id="rId110"/>
    <p:sldId id="296" r:id="rId111"/>
    <p:sldId id="297" r:id="rId112"/>
    <p:sldId id="702" r:id="rId113"/>
    <p:sldId id="571" r:id="rId114"/>
    <p:sldId id="703" r:id="rId115"/>
    <p:sldId id="573" r:id="rId116"/>
    <p:sldId id="574" r:id="rId117"/>
    <p:sldId id="575" r:id="rId118"/>
    <p:sldId id="704" r:id="rId119"/>
    <p:sldId id="655" r:id="rId120"/>
    <p:sldId id="656" r:id="rId121"/>
    <p:sldId id="705" r:id="rId122"/>
    <p:sldId id="578" r:id="rId123"/>
    <p:sldId id="579" r:id="rId124"/>
    <p:sldId id="580" r:id="rId125"/>
    <p:sldId id="581" r:id="rId126"/>
    <p:sldId id="582" r:id="rId127"/>
    <p:sldId id="568" r:id="rId128"/>
    <p:sldId id="569" r:id="rId129"/>
    <p:sldId id="651" r:id="rId130"/>
    <p:sldId id="652" r:id="rId131"/>
    <p:sldId id="706" r:id="rId132"/>
    <p:sldId id="707" r:id="rId133"/>
    <p:sldId id="616" r:id="rId134"/>
    <p:sldId id="617" r:id="rId135"/>
    <p:sldId id="673" r:id="rId136"/>
    <p:sldId id="664" r:id="rId137"/>
    <p:sldId id="708" r:id="rId138"/>
    <p:sldId id="618" r:id="rId139"/>
    <p:sldId id="619" r:id="rId140"/>
    <p:sldId id="620" r:id="rId141"/>
    <p:sldId id="672" r:id="rId142"/>
    <p:sldId id="665" r:id="rId143"/>
    <p:sldId id="709" r:id="rId144"/>
    <p:sldId id="711" r:id="rId145"/>
    <p:sldId id="671" r:id="rId146"/>
    <p:sldId id="666" r:id="rId147"/>
    <p:sldId id="710" r:id="rId148"/>
    <p:sldId id="622" r:id="rId149"/>
    <p:sldId id="663" r:id="rId150"/>
    <p:sldId id="667" r:id="rId151"/>
    <p:sldId id="712" r:id="rId152"/>
    <p:sldId id="713" r:id="rId153"/>
    <p:sldId id="626" r:id="rId154"/>
    <p:sldId id="627" r:id="rId155"/>
    <p:sldId id="662" r:id="rId156"/>
    <p:sldId id="668" r:id="rId157"/>
    <p:sldId id="714" r:id="rId158"/>
    <p:sldId id="630" r:id="rId159"/>
    <p:sldId id="631" r:id="rId160"/>
    <p:sldId id="632" r:id="rId161"/>
    <p:sldId id="670" r:id="rId162"/>
    <p:sldId id="669" r:id="rId163"/>
    <p:sldId id="715" r:id="rId164"/>
    <p:sldId id="634" r:id="rId165"/>
    <p:sldId id="635" r:id="rId166"/>
    <p:sldId id="638" r:id="rId167"/>
    <p:sldId id="404" r:id="rId168"/>
    <p:sldId id="637" r:id="rId169"/>
  </p:sldIdLst>
  <p:sldSz cx="9144000" cy="5143500" type="screen16x9"/>
  <p:notesSz cx="6858000" cy="9144000"/>
  <p:embeddedFontLst>
    <p:embeddedFont>
      <p:font typeface="Century Gothic" panose="020B0502020202020204" pitchFamily="34" charset="0"/>
      <p:regular r:id="rId171"/>
      <p:bold r:id="rId172"/>
      <p:italic r:id="rId173"/>
      <p:boldItalic r:id="rId1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3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02"/>
    <p:restoredTop sz="79827"/>
  </p:normalViewPr>
  <p:slideViewPr>
    <p:cSldViewPr snapToGrid="0" snapToObjects="1">
      <p:cViewPr varScale="1">
        <p:scale>
          <a:sx n="138" d="100"/>
          <a:sy n="138" d="100"/>
        </p:scale>
        <p:origin x="8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1870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0 / 3 / true / error(ne compile pas)</a:t>
            </a:r>
            <a:endParaRPr dirty="0"/>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350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4002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6913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6669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6670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10674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8207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91772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2831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508" name="Shape 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83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55084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5052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4139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8553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78545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7091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Attribut de type String et ayant comme nom « maPropriete »</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16923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Méthode pour accéder à la valeur de l’attribut maPropriete. </a:t>
            </a:r>
            <a:br>
              <a:rPr lang="fr-FR" dirty="0"/>
            </a:br>
            <a:br>
              <a:rPr lang="fr-FR" dirty="0"/>
            </a:br>
            <a:r>
              <a:rPr lang="fr-FR" dirty="0"/>
              <a:t>Bonne pratique ; on préfixe un getter avec « getNomDeMonAttribut »</a:t>
            </a:r>
            <a:br>
              <a:rPr lang="fr-FR" dirty="0"/>
            </a:br>
            <a:br>
              <a:rPr lang="fr-FR" dirty="0"/>
            </a:b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85353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Méthode pour modifier la valeur de l’attribut maPropriete. </a:t>
            </a:r>
            <a:br>
              <a:rPr lang="fr-FR" dirty="0"/>
            </a:br>
            <a:br>
              <a:rPr lang="fr-FR" dirty="0"/>
            </a:br>
            <a:r>
              <a:rPr lang="fr-FR" dirty="0"/>
              <a:t>Bonne pratique ; on préfixe un setter avec « setNomDeMonAttribut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9749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DEMO : On déclare une classe / un attribut / une méthode / On instancie </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53323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32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8591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1793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8057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6643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Si traitement particulier : on fait notre propre constructeur. </a:t>
            </a:r>
            <a:br>
              <a:rPr lang="fr-FR" dirty="0"/>
            </a:br>
            <a:r>
              <a:rPr lang="fr-FR" dirty="0"/>
              <a:t>Dès l’instant ou l’on surcharge le constructeur, le constructeur par défaut doit être explicitement préciser.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85464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8360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Dans le cas présent, lorsque l’on souhaite instancier un objet de la classe NomDeLaClasse, on passe en paramètre le contenu souhaité pour l’attribut maPropriete.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24602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030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0394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Sera plus abordé dans le cours de JAVA. </a:t>
            </a:r>
            <a:br>
              <a:rPr lang="fr-FR" dirty="0"/>
            </a:br>
            <a:br>
              <a:rPr lang="fr-FR" dirty="0"/>
            </a:br>
            <a:r>
              <a:rPr lang="fr-FR" dirty="0"/>
              <a:t>On déclare un destructeur avec le mot clé « finalize » comme nom de méthode (générique) </a:t>
            </a:r>
            <a:br>
              <a:rPr lang="fr-FR" dirty="0"/>
            </a:br>
            <a:r>
              <a:rPr lang="fr-FR" dirty="0"/>
              <a:t>on set notre instance d’objet a null, on passe ce qu’on appel le garbage collector et le message est affiché dans la console indiquant que notre instance d’objet n’est plus la. </a:t>
            </a:r>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5908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099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1871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52480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80207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49085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6841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Mot clé « extends » pour hériter d’une classe</a:t>
            </a:r>
            <a:br>
              <a:rPr lang="fr-FR" dirty="0"/>
            </a:br>
            <a:br>
              <a:rPr lang="fr-FR" dirty="0"/>
            </a:br>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27453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903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36202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71183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S’applique aux attributs comme au méthodes. </a:t>
            </a:r>
          </a:p>
          <a:p>
            <a:pPr marL="0" lvl="0" indent="0">
              <a:spcBef>
                <a:spcPts val="0"/>
              </a:spcBef>
              <a:spcAft>
                <a:spcPts val="0"/>
              </a:spcAft>
              <a:buNone/>
            </a:pPr>
            <a:r>
              <a:rPr lang="fr-FR" dirty="0"/>
              <a:t>Intérêt : uniquement si la classe sera hérité …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40201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Portée de l’attribut « nom » de la classe « Mere » en protected</a:t>
            </a:r>
          </a:p>
          <a:p>
            <a:pPr marL="0" lvl="0" indent="0">
              <a:spcBef>
                <a:spcPts val="0"/>
              </a:spcBef>
              <a:spcAft>
                <a:spcPts val="0"/>
              </a:spcAft>
              <a:buNone/>
            </a:pPr>
            <a:endParaRPr lang="fr-FR" dirty="0"/>
          </a:p>
          <a:p>
            <a:pPr marL="0" lvl="0" indent="0">
              <a:spcBef>
                <a:spcPts val="0"/>
              </a:spcBef>
              <a:spcAft>
                <a:spcPts val="0"/>
              </a:spcAft>
              <a:buNone/>
            </a:pPr>
            <a:r>
              <a:rPr lang="fr-FR" dirty="0"/>
              <a:t>L’attribut est disponible dans la classe « Fille », dans le cas présent : on affiche sa valeur dans le constructeur de la classe « Fille ».</a:t>
            </a:r>
            <a:br>
              <a:rPr lang="fr-FR" dirty="0"/>
            </a:br>
            <a:br>
              <a:rPr lang="fr-FR" dirty="0"/>
            </a:br>
            <a:r>
              <a:rPr lang="fr-FR" dirty="0"/>
              <a:t>Ce n’est pas montré dans l’exemple ci-dessus, mais il en va de même pour les méthodes !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35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17585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Portée de l’attribut « nom » de la classe « Mere » en private</a:t>
            </a:r>
          </a:p>
          <a:p>
            <a:pPr marL="0" lvl="0" indent="0">
              <a:spcBef>
                <a:spcPts val="0"/>
              </a:spcBef>
              <a:spcAft>
                <a:spcPts val="0"/>
              </a:spcAft>
              <a:buNone/>
            </a:pPr>
            <a:endParaRPr lang="fr-FR" dirty="0"/>
          </a:p>
          <a:p>
            <a:pPr marL="0" lvl="0" indent="0">
              <a:spcBef>
                <a:spcPts val="0"/>
              </a:spcBef>
              <a:spcAft>
                <a:spcPts val="0"/>
              </a:spcAft>
              <a:buNone/>
            </a:pPr>
            <a:r>
              <a:rPr lang="fr-FR" dirty="0"/>
              <a:t>L’attribut n’est pas disponible dans la classe « Fille », dans le cas présent : on affiche sa valeur dans le constructeur de la classe « Fille ».</a:t>
            </a:r>
            <a:br>
              <a:rPr lang="fr-FR" dirty="0"/>
            </a:br>
            <a:br>
              <a:rPr lang="fr-FR" dirty="0"/>
            </a:br>
            <a:r>
              <a:rPr lang="fr-FR" dirty="0"/>
              <a:t>Ce n’est pas montré dans l’exemple ci-dessus, mais il en va de même pour les méthodes ! </a:t>
            </a:r>
            <a:br>
              <a:rPr lang="fr-FR" dirty="0"/>
            </a:br>
            <a:br>
              <a:rPr lang="fr-FR" dirty="0"/>
            </a:br>
            <a:endParaRPr lang="fr-FR" dirty="0"/>
          </a:p>
          <a:p>
            <a:pPr marL="0" lvl="0" indent="0">
              <a:spcBef>
                <a:spcPts val="0"/>
              </a:spcBef>
              <a:spcAft>
                <a:spcPts val="0"/>
              </a:spcAft>
              <a:buNone/>
            </a:pPr>
            <a:r>
              <a:rPr lang="fr-FR" dirty="0"/>
              <a:t>DEMO : héritage simple (sans override constructeur)</a:t>
            </a:r>
            <a:br>
              <a:rPr lang="fr-FR" dirty="0"/>
            </a:br>
            <a:r>
              <a:rPr lang="fr-FR" dirty="0"/>
              <a:t>protected / private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89184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4733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4771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8480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Si le constructeur de la classe mère est surchargé, il est nécessaire d’appeler le constructeur de la classe mère depuis la classe fille en lui spécifiant l’ensemble des paramètres requis.</a:t>
            </a:r>
          </a:p>
          <a:p>
            <a:pPr marL="0" lvl="0" indent="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DEMO : héritage simple (avec override constructeur) pour utiliser le mot clé super</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0766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4170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3161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3913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C’est une classe pas assez spécialisée pour être utilisé en tant que tel. </a:t>
            </a:r>
            <a:br>
              <a:rPr lang="fr-FR" dirty="0"/>
            </a:br>
            <a:r>
              <a:rPr lang="fr-FR" dirty="0"/>
              <a:t>Exemple :  une classe personne peut avoir comme attribut un objet voiture, qui lui-même aura une classe abstraite véhicule. En fonction du contexte, il n’est pas nécessaire de dire que la personne à un véhicule, mais uniquement qu’elle possède une voiture. </a:t>
            </a:r>
            <a:br>
              <a:rPr lang="fr-FR" dirty="0"/>
            </a:br>
            <a:r>
              <a:rPr lang="fr-FR" dirty="0"/>
              <a:t>La classe abstraite véhicule aura pour unique but de donner des attributs généraux à sa classe fille « voiture ». </a:t>
            </a:r>
            <a:br>
              <a:rPr lang="fr-FR" dirty="0"/>
            </a:br>
            <a:br>
              <a:rPr lang="fr-FR" dirty="0"/>
            </a:br>
            <a:r>
              <a:rPr lang="fr-FR" dirty="0"/>
              <a:t>DEMO : essayer d’instancier une classe abstraite.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53752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560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L’ensemble des personnes présentes dans cette formation partagent des propriétés communes : on peut donc facilement imaginer une classe Personne</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92287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60405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500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Quand on parle de signature : c’est la syntaxe suivante : NomDeMethode (param1, param2, […])</a:t>
            </a:r>
          </a:p>
          <a:p>
            <a:pPr marL="0" lvl="0" indent="0">
              <a:spcBef>
                <a:spcPts val="0"/>
              </a:spcBef>
              <a:spcAft>
                <a:spcPts val="0"/>
              </a:spcAft>
              <a:buNone/>
            </a:pPr>
            <a:endParaRPr lang="fr-FR" dirty="0"/>
          </a:p>
          <a:p>
            <a:pPr marL="0" lvl="0" indent="0">
              <a:spcBef>
                <a:spcPts val="0"/>
              </a:spcBef>
              <a:spcAft>
                <a:spcPts val="0"/>
              </a:spcAft>
              <a:buNone/>
            </a:pPr>
            <a:r>
              <a:rPr lang="fr-FR" dirty="0"/>
              <a:t>En JAVA, les signatures suivantes sont correcte au sein de même classe : </a:t>
            </a:r>
          </a:p>
          <a:p>
            <a:pPr marL="0" lvl="0" indent="0">
              <a:spcBef>
                <a:spcPts val="0"/>
              </a:spcBef>
              <a:spcAft>
                <a:spcPts val="0"/>
              </a:spcAft>
              <a:buNone/>
            </a:pPr>
            <a:endParaRPr lang="fr-FR" dirty="0"/>
          </a:p>
          <a:p>
            <a:pPr marL="0" lvl="0" indent="0">
              <a:spcBef>
                <a:spcPts val="0"/>
              </a:spcBef>
              <a:spcAft>
                <a:spcPts val="0"/>
              </a:spcAft>
              <a:buNone/>
            </a:pPr>
            <a:r>
              <a:rPr lang="fr-FR" dirty="0"/>
              <a:t>int maFonction(int param1) {return 10;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int maFonction(String param1) {return 10; }</a:t>
            </a:r>
          </a:p>
          <a:p>
            <a:pPr marL="0" lvl="0" indent="0">
              <a:spcBef>
                <a:spcPts val="0"/>
              </a:spcBef>
              <a:spcAft>
                <a:spcPts val="0"/>
              </a:spcAft>
              <a:buNone/>
            </a:pPr>
            <a:r>
              <a:rPr lang="fr-FR" dirty="0"/>
              <a:t>void maFonction(int param1, int param2) { }</a:t>
            </a:r>
          </a:p>
          <a:p>
            <a:pPr marL="0" lvl="0" indent="0">
              <a:spcBef>
                <a:spcPts val="0"/>
              </a:spcBef>
              <a:spcAft>
                <a:spcPts val="0"/>
              </a:spcAft>
              <a:buNone/>
            </a:pPr>
            <a:endParaRPr lang="fr-FR" dirty="0"/>
          </a:p>
          <a:p>
            <a:pPr marL="0" lvl="0" indent="0">
              <a:spcBef>
                <a:spcPts val="0"/>
              </a:spcBef>
              <a:spcAft>
                <a:spcPts val="0"/>
              </a:spcAft>
              <a:buNone/>
            </a:pPr>
            <a:r>
              <a:rPr lang="fr-FR" dirty="0"/>
              <a:t>Par contre : cette signature ne sera pas compatible avec celles du dessus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void maFonction(int param1)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lvl="0" indent="0">
              <a:spcBef>
                <a:spcPts val="0"/>
              </a:spcBef>
              <a:spcAft>
                <a:spcPts val="0"/>
              </a:spcAft>
              <a:buNone/>
            </a:pPr>
            <a:endParaRPr lang="fr-FR" dirty="0"/>
          </a:p>
          <a:p>
            <a:pPr marL="0" lvl="0" indent="0">
              <a:spcBef>
                <a:spcPts val="0"/>
              </a:spcBef>
              <a:spcAft>
                <a:spcPts val="0"/>
              </a:spcAft>
              <a:buNone/>
            </a:pPr>
            <a:endParaRPr lang="fr-FR" dirty="0"/>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0387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Polymorphisme : principe ne s’appliquant qu’aux méthodes</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12875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@override : bonne pratique pour la maintenabilité du code (dev en équipe) et pour votre IDE. </a:t>
            </a:r>
            <a:br>
              <a:rPr lang="fr-FR" dirty="0"/>
            </a:br>
            <a:br>
              <a:rPr lang="fr-FR" dirty="0"/>
            </a:br>
            <a:r>
              <a:rPr lang="fr-FR" dirty="0"/>
              <a:t>DEMO avec implémentation Mère / Fille + instanciation objets.</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2770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67163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5100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5791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b="1" dirty="0"/>
              <a:t>Exemple : </a:t>
            </a:r>
          </a:p>
          <a:p>
            <a:pPr marL="0" lvl="0" indent="0">
              <a:spcBef>
                <a:spcPts val="0"/>
              </a:spcBef>
              <a:spcAft>
                <a:spcPts val="0"/>
              </a:spcAft>
              <a:buNone/>
            </a:pPr>
            <a:endParaRPr lang="fr-FR" dirty="0"/>
          </a:p>
          <a:p>
            <a:pPr marL="0" lvl="0" indent="0">
              <a:spcBef>
                <a:spcPts val="0"/>
              </a:spcBef>
              <a:spcAft>
                <a:spcPts val="0"/>
              </a:spcAft>
              <a:buNone/>
            </a:pPr>
            <a:r>
              <a:rPr lang="fr-FR" dirty="0"/>
              <a:t>Une voiture a une plaque d’immatriculation.</a:t>
            </a:r>
          </a:p>
          <a:p>
            <a:pPr marL="0" lvl="0" indent="0">
              <a:spcBef>
                <a:spcPts val="0"/>
              </a:spcBef>
              <a:spcAft>
                <a:spcPts val="0"/>
              </a:spcAft>
              <a:buNone/>
            </a:pPr>
            <a:r>
              <a:rPr lang="fr-FR" dirty="0"/>
              <a:t>Un livre possède des pages.</a:t>
            </a:r>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536868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C’est courant qu’un ou plusieurs attribut d’une classe soit une instance d’une autre classe. </a:t>
            </a:r>
            <a:br>
              <a:rPr lang="fr-FR" dirty="0"/>
            </a:br>
            <a:br>
              <a:rPr lang="fr-FR" dirty="0"/>
            </a:br>
            <a:r>
              <a:rPr lang="fr-FR" dirty="0"/>
              <a:t>Démo : on créer la classe Personne avec les attributs + constructeur </a:t>
            </a:r>
            <a:br>
              <a:rPr lang="fr-FR" dirty="0"/>
            </a:br>
            <a:r>
              <a:rPr lang="fr-FR" dirty="0"/>
              <a:t>on créer la classe Film avec l’attribut auteur qui est une instance de classe Personne</a:t>
            </a:r>
            <a:br>
              <a:rPr lang="fr-FR" dirty="0"/>
            </a:br>
            <a:r>
              <a:rPr lang="fr-FR" dirty="0"/>
              <a:t>on créer une instance personne</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839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Une classe Personne peut être instancier autant de fois que l’on aura besoin de personne. </a:t>
            </a:r>
            <a:br>
              <a:rPr lang="fr-FR" dirty="0"/>
            </a:br>
            <a:r>
              <a:rPr lang="fr-FR" dirty="0"/>
              <a:t>Cette classe me servira à instancier une personne «  Charly», mais aussi « Pierre » ou encore « Simon », l’ensemble de ces personnes partageront les même attributs spécifié dans la classe qu’ils partagent tous : Personne.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3438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b="1" dirty="0"/>
              <a:t>Exemple : </a:t>
            </a:r>
          </a:p>
          <a:p>
            <a:pPr marL="0" lvl="0" indent="0">
              <a:spcBef>
                <a:spcPts val="0"/>
              </a:spcBef>
              <a:spcAft>
                <a:spcPts val="0"/>
              </a:spcAft>
              <a:buNone/>
            </a:pPr>
            <a:endParaRPr lang="fr-FR" dirty="0"/>
          </a:p>
          <a:p>
            <a:pPr marL="0" lvl="0" indent="0">
              <a:spcBef>
                <a:spcPts val="0"/>
              </a:spcBef>
              <a:spcAft>
                <a:spcPts val="0"/>
              </a:spcAft>
              <a:buNone/>
            </a:pPr>
            <a:r>
              <a:rPr lang="fr-FR" dirty="0"/>
              <a:t>Une voiture a une plaque d’immatriculation.</a:t>
            </a:r>
          </a:p>
          <a:p>
            <a:pPr marL="0" lvl="0" indent="0">
              <a:spcBef>
                <a:spcPts val="0"/>
              </a:spcBef>
              <a:spcAft>
                <a:spcPts val="0"/>
              </a:spcAft>
              <a:buNone/>
            </a:pPr>
            <a:r>
              <a:rPr lang="fr-FR" dirty="0"/>
              <a:t>Un livre possède des pages.</a:t>
            </a:r>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16355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79477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2398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7417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Perso : c’est un concept que j’utilise rarement</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00280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47160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27706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377709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Shape 151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515" name="Shape 1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8566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801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 Mick » et « Keith » sont des instances de la classe Personne. Ils ont chacun un nom prénom et une année de naissance spécifier dans la classe Personne.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54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43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812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58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C’est le fait de ne pas surchargé des classes avec des propriétés inutiles</a:t>
            </a: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268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Inscription utilisateur sur Facebook, pas besoin d’avoir la taille, le poids …</a:t>
            </a:r>
          </a:p>
          <a:p>
            <a:pPr marL="0" lvl="0" indent="0">
              <a:spcBef>
                <a:spcPts val="0"/>
              </a:spcBef>
              <a:spcAft>
                <a:spcPts val="0"/>
              </a:spcAft>
              <a:buNone/>
            </a:pPr>
            <a:r>
              <a:rPr lang="fr-FR" dirty="0"/>
              <a:t>Ce qui est important : c’est nom prénom âge sexe mail téléphone et mot de passe =&gt;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091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Inscription utilisateur sur Facebook, pas besoin d’avoir la taille, le poids …</a:t>
            </a:r>
          </a:p>
          <a:p>
            <a:pPr marL="0" lvl="0" indent="0">
              <a:spcBef>
                <a:spcPts val="0"/>
              </a:spcBef>
              <a:spcAft>
                <a:spcPts val="0"/>
              </a:spcAft>
              <a:buNone/>
            </a:pPr>
            <a:r>
              <a:rPr lang="fr-FR" dirty="0"/>
              <a:t>Ce qui est important : c’est nom prénom âge sexe mail téléphone et mot de passe =&gt;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0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Inscription utilisateur sur Facebook, pas besoin d’avoir la taille, le poids …</a:t>
            </a:r>
          </a:p>
          <a:p>
            <a:pPr marL="0" lvl="0" indent="0">
              <a:spcBef>
                <a:spcPts val="0"/>
              </a:spcBef>
              <a:spcAft>
                <a:spcPts val="0"/>
              </a:spcAft>
              <a:buNone/>
            </a:pPr>
            <a:r>
              <a:rPr lang="fr-FR" dirty="0"/>
              <a:t>Ce qui est important : c’est nom prénom âge sexe mail téléphone et mot de passe =&gt;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659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265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C’est le fait de ne pas surchargé des classes avec des propriétés inutiles</a:t>
            </a: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446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53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Lorsque l’on interagi avec une instance d’un objet, on contact des méthodes (de cet objet) qui vont contactés (si besoin) des attributs de la classe. Mais en aucun cas on accédera directement aux attributs de l’objet. </a:t>
            </a:r>
          </a:p>
          <a:p>
            <a:pPr marL="0" lvl="0" indent="0">
              <a:spcBef>
                <a:spcPts val="0"/>
              </a:spcBef>
              <a:spcAft>
                <a:spcPts val="0"/>
              </a:spcAft>
              <a:buNone/>
            </a:pPr>
            <a:endParaRPr lang="fr-F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54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691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C’est une bonne pratique. </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1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On va le voir un peu plus tard dans le cours.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425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Le principe d’encapsulation est avant tout une bonne pratique de développement. </a:t>
            </a:r>
            <a:br>
              <a:rPr lang="fr-FR" dirty="0"/>
            </a:br>
            <a:r>
              <a:rPr lang="fr-FR" dirty="0"/>
              <a:t>Au final, le compilateur n’interdira pas le développeur de créer des attributs publiques.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9692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7381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Setter -&gt; contrôle de la nouvelle valeur : d’autant plus important lorsque le langage n’est pas fortement typé, comme le PHP ou le JavaScript. </a:t>
            </a:r>
            <a:br>
              <a:rPr lang="fr-FR" dirty="0"/>
            </a:br>
            <a:br>
              <a:rPr lang="fr-FR" dirty="0"/>
            </a:br>
            <a:r>
              <a:rPr lang="fr-FR" dirty="0"/>
              <a:t>Modifier l’attribut « âge » d’une personne en passant sa valeur de « 27 » (integer) à « trente » (String) va poser des problèmes si l’on souhaite faire un traitement sur cette valeur plus tard dans notre application.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864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Diagramme de classe UML. </a:t>
            </a:r>
            <a:br>
              <a:rPr lang="fr-FR" dirty="0"/>
            </a:br>
            <a:r>
              <a:rPr lang="fr-FR" dirty="0"/>
              <a:t>Remarques : une bonne pratique n’est pas appliqué dans l’exemple : syntaxe « getMonAttribut » et « setMonAttribut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915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20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C’est le fait de ne pas surchargé des classes avec des propriétés inutiles</a:t>
            </a: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5334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3921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Exemple : </a:t>
            </a:r>
            <a:br>
              <a:rPr lang="fr-FR" dirty="0"/>
            </a:br>
            <a:br>
              <a:rPr lang="fr-FR" dirty="0"/>
            </a:br>
            <a:r>
              <a:rPr lang="fr-FR" dirty="0"/>
              <a:t>Classe mère : Personne : possède des attributs et méthodes génériques. </a:t>
            </a:r>
          </a:p>
          <a:p>
            <a:pPr marL="0" lvl="0" indent="0">
              <a:spcBef>
                <a:spcPts val="0"/>
              </a:spcBef>
              <a:spcAft>
                <a:spcPts val="0"/>
              </a:spcAft>
              <a:buNone/>
            </a:pPr>
            <a:r>
              <a:rPr lang="fr-FR" dirty="0"/>
              <a:t>Classe fille : Etudiant : possède des attributs et méthodes spécialisés pour un étudiant mais qui hérite des attributs et méthodes « générique » d’une personne. </a:t>
            </a:r>
          </a:p>
          <a:p>
            <a:pPr marL="0" lvl="0" indent="0">
              <a:spcBef>
                <a:spcPts val="0"/>
              </a:spcBef>
              <a:spcAft>
                <a:spcPts val="0"/>
              </a:spcAft>
              <a:buNone/>
            </a:pPr>
            <a:r>
              <a:rPr lang="fr-FR" dirty="0"/>
              <a:t>En effet, tout le monde possède un nom, un prénom ou encore une année de naissance, en revanche, tout le monde n’est pas étudiant et obtient une note.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724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25805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599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0693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Peu importe l’étudiant … Il sort en boite le jeudi … On peut « factoriser » cela dans une Classe mère.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307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605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14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Héritage multiple : pas dispo pour tous les langages. JAVA ne le propose pas.  En revanche, C++ : oui. </a:t>
            </a:r>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3844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En effet, il ne sera pas possible de sélectionner la bonne méthode « dessiner » , ambigu</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9773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284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888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Quand on parle de signature : c’est la syntaxe suivante : NomDeMethode (param1, param2, […])</a:t>
            </a:r>
          </a:p>
          <a:p>
            <a:pPr marL="0" lvl="0" indent="0">
              <a:spcBef>
                <a:spcPts val="0"/>
              </a:spcBef>
              <a:spcAft>
                <a:spcPts val="0"/>
              </a:spcAft>
              <a:buNone/>
            </a:pPr>
            <a:endParaRPr lang="fr-FR" dirty="0"/>
          </a:p>
          <a:p>
            <a:pPr marL="0" lvl="0" indent="0">
              <a:spcBef>
                <a:spcPts val="0"/>
              </a:spcBef>
              <a:spcAft>
                <a:spcPts val="0"/>
              </a:spcAft>
              <a:buNone/>
            </a:pPr>
            <a:r>
              <a:rPr lang="fr-FR" dirty="0"/>
              <a:t>En JAVA, les signatures suivantes sont correcte au sein de même classe : </a:t>
            </a:r>
          </a:p>
          <a:p>
            <a:pPr marL="0" lvl="0" indent="0">
              <a:spcBef>
                <a:spcPts val="0"/>
              </a:spcBef>
              <a:spcAft>
                <a:spcPts val="0"/>
              </a:spcAft>
              <a:buNone/>
            </a:pPr>
            <a:endParaRPr lang="fr-FR" dirty="0"/>
          </a:p>
          <a:p>
            <a:pPr marL="0" lvl="0" indent="0">
              <a:spcBef>
                <a:spcPts val="0"/>
              </a:spcBef>
              <a:spcAft>
                <a:spcPts val="0"/>
              </a:spcAft>
              <a:buNone/>
            </a:pPr>
            <a:r>
              <a:rPr lang="fr-FR" dirty="0"/>
              <a:t>int maFonction(int param1) {return 10;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int maFonction(String param1) {return 10; }</a:t>
            </a:r>
          </a:p>
          <a:p>
            <a:pPr marL="0" lvl="0" indent="0">
              <a:spcBef>
                <a:spcPts val="0"/>
              </a:spcBef>
              <a:spcAft>
                <a:spcPts val="0"/>
              </a:spcAft>
              <a:buNone/>
            </a:pPr>
            <a:r>
              <a:rPr lang="fr-FR" dirty="0"/>
              <a:t>void maFonction(int param1, int param2) { }</a:t>
            </a:r>
          </a:p>
          <a:p>
            <a:pPr marL="0" lvl="0" indent="0">
              <a:spcBef>
                <a:spcPts val="0"/>
              </a:spcBef>
              <a:spcAft>
                <a:spcPts val="0"/>
              </a:spcAft>
              <a:buNone/>
            </a:pPr>
            <a:endParaRPr lang="fr-FR" dirty="0"/>
          </a:p>
          <a:p>
            <a:pPr marL="0" lvl="0" indent="0">
              <a:spcBef>
                <a:spcPts val="0"/>
              </a:spcBef>
              <a:spcAft>
                <a:spcPts val="0"/>
              </a:spcAft>
              <a:buNone/>
            </a:pPr>
            <a:r>
              <a:rPr lang="fr-FR" dirty="0"/>
              <a:t>Par contre : cette signature ne sera pas compatible avec celles du dessus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void maFonction(int param1) {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dirty="0"/>
          </a:p>
          <a:p>
            <a:pPr marL="0" lvl="0" indent="0">
              <a:spcBef>
                <a:spcPts val="0"/>
              </a:spcBef>
              <a:spcAft>
                <a:spcPts val="0"/>
              </a:spcAft>
              <a:buNone/>
            </a:pPr>
            <a:endParaRPr lang="fr-FR" dirty="0"/>
          </a:p>
          <a:p>
            <a:pPr marL="0" lvl="0" indent="0">
              <a:spcBef>
                <a:spcPts val="0"/>
              </a:spcBef>
              <a:spcAft>
                <a:spcPts val="0"/>
              </a:spcAft>
              <a:buNone/>
            </a:pPr>
            <a:endParaRPr lang="fr-FR" dirty="0"/>
          </a:p>
          <a:p>
            <a:pPr marL="0" lvl="0" indent="0">
              <a:spcBef>
                <a:spcPts val="0"/>
              </a:spcBef>
              <a:spcAft>
                <a:spcPts val="0"/>
              </a:spcAft>
              <a:buNone/>
            </a:pPr>
            <a:endParaRPr lang="fr-FR" dirty="0"/>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113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Produira un résultat différent dès l’instant ou la méthode est implémentée par la classe fille. Si il n’y a pas d’implémentation par la classe fille, l’implémentation de la classe mère sera utilisée.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267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767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Produira un résultat différent dès l’instant ou la méthode est implémentée par la classe fille. Si il n’y a pas d’implémentation par la classe fille, l’implémentation de la classe mère sera utilisée.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8716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Produira un résultat différent dès l’instant ou la méthode est implémentée par la classe fille. Si il n’y a pas d’implémentation par la classe fille, l’implémentation de la classe mère sera utilisée.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9240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On parle de  «  sans lui spécifier directement la nature de l’objet » </a:t>
            </a:r>
            <a:r>
              <a:rPr lang="fr-FR" dirty="0">
                <a:sym typeface="Wingdings" pitchFamily="2" charset="2"/>
              </a:rPr>
              <a:t> on précise lors de l’instanciation de l’objet … </a:t>
            </a:r>
          </a:p>
          <a:p>
            <a:pPr marL="0" lvl="0" indent="0">
              <a:spcBef>
                <a:spcPts val="0"/>
              </a:spcBef>
              <a:spcAft>
                <a:spcPts val="0"/>
              </a:spcAft>
              <a:buNone/>
            </a:pPr>
            <a:br>
              <a:rPr lang="fr-FR" dirty="0"/>
            </a:br>
            <a:r>
              <a:rPr lang="fr-FR" dirty="0"/>
              <a:t>C’est surement encore abstrait, mais on met en pratique avec le java très prochainement.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43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783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3124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 Chaque classe qui implémente une interface doit obligatoirement définir les méthodes déclarer dans l’interface.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968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9230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26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483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sz="1400" noProof="0" dirty="0">
                <a:latin typeface="Century Gothic"/>
                <a:ea typeface="Century Gothic"/>
                <a:cs typeface="Century Gothic"/>
                <a:sym typeface="Century Gothic"/>
              </a:rPr>
              <a:t>Découvrir le langage graphique UML</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400" noProof="0" dirty="0">
                <a:latin typeface="Century Gothic"/>
                <a:ea typeface="Century Gothic"/>
                <a:cs typeface="Century Gothic"/>
                <a:sym typeface="Century Gothic"/>
              </a:rPr>
              <a:t>Présenter rapidement les différents diagrammes réalisables en UML.</a:t>
            </a:r>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385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264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531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Donc c’est un outil graphique, on créer des « formes »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35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362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Début des années 1980. Aujourd’hui, la version stable : 2.3 avec 14 diagrammes. (une version 2.5 beta est en cours de développement depuis 2013). Le projet n’est plus trop actif car arriver à maturité. </a:t>
            </a:r>
            <a:br>
              <a:rPr lang="fr-FR" dirty="0"/>
            </a:br>
            <a:br>
              <a:rPr lang="fr-FR" dirty="0"/>
            </a:br>
            <a:r>
              <a:rPr lang="fr-FR" dirty="0"/>
              <a:t>UML utilisé dans les grandes structures : il est nécessaire de poser le contexte fonctionnel et technique avant de débuter la phase de développement. </a:t>
            </a:r>
          </a:p>
          <a:p>
            <a:pPr marL="0" lvl="0" indent="0">
              <a:spcBef>
                <a:spcPts val="0"/>
              </a:spcBef>
              <a:spcAft>
                <a:spcPts val="0"/>
              </a:spcAft>
              <a:buNone/>
            </a:pPr>
            <a:endParaRPr lang="fr-FR" dirty="0"/>
          </a:p>
          <a:p>
            <a:pPr marL="0" lvl="0" indent="0">
              <a:spcBef>
                <a:spcPts val="0"/>
              </a:spcBef>
              <a:spcAft>
                <a:spcPts val="0"/>
              </a:spcAft>
              <a:buNone/>
            </a:pPr>
            <a:r>
              <a:rPr lang="fr-FR" dirty="0"/>
              <a:t>L’UML n’a aucune intelligence dans le sens ou il ne va pas, de lui-même, vous aidez à trouver la meilleure manière de définir vos modèles, ce n’est qu’une représentation graphique. </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5414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b="1" dirty="0">
                <a:sym typeface="Arial"/>
              </a:rPr>
              <a:t>Diagramme de cas d'utilisation </a:t>
            </a:r>
            <a:r>
              <a:rPr lang="fr-FR" dirty="0">
                <a:sym typeface="Arial"/>
              </a:rPr>
              <a:t>: représentation des possibilités d'interaction entre le système et les acteurs (intervenants extérieurs au système), c'est-à-dire de toutes les fonctionnalités que doit fournir l’application.</a:t>
            </a:r>
          </a:p>
          <a:p>
            <a:r>
              <a:rPr lang="fr-FR" b="1" dirty="0">
                <a:sym typeface="Arial"/>
              </a:rPr>
              <a:t>Diagramme d'activité </a:t>
            </a:r>
            <a:r>
              <a:rPr lang="fr-FR" dirty="0">
                <a:sym typeface="Arial"/>
              </a:rPr>
              <a:t>: représentation sous forme de flux le comportement du système.</a:t>
            </a:r>
          </a:p>
          <a:p>
            <a:r>
              <a:rPr lang="fr-FR" b="1" dirty="0">
                <a:sym typeface="Arial"/>
              </a:rPr>
              <a:t>Diagramme états-transitions </a:t>
            </a:r>
            <a:r>
              <a:rPr lang="fr-FR" dirty="0">
                <a:sym typeface="Arial"/>
              </a:rPr>
              <a:t>: représentation sous forme de machine à états finis le comportement du système ou de ses composants.</a:t>
            </a:r>
          </a:p>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8114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sz="1400" b="1" i="0" u="none" strike="noStrike" cap="none" dirty="0">
                <a:solidFill>
                  <a:srgbClr val="000000"/>
                </a:solidFill>
                <a:effectLst/>
                <a:latin typeface="Arial"/>
                <a:ea typeface="Arial"/>
                <a:cs typeface="Arial"/>
                <a:sym typeface="Arial"/>
              </a:rPr>
              <a:t>Diagramme de séquence </a:t>
            </a:r>
            <a:r>
              <a:rPr lang="fr-FR" sz="1400" b="0" i="0" u="none" strike="noStrike" cap="none" dirty="0">
                <a:solidFill>
                  <a:srgbClr val="000000"/>
                </a:solidFill>
                <a:effectLst/>
                <a:latin typeface="Arial"/>
                <a:ea typeface="Arial"/>
                <a:cs typeface="Arial"/>
                <a:sym typeface="Arial"/>
              </a:rPr>
              <a:t>: représentation de façon séquentielle du déroulement des traitements et des interactions entre les éléments du système et/ou de ses acteurs.</a:t>
            </a:r>
          </a:p>
          <a:p>
            <a:r>
              <a:rPr lang="fr-FR" sz="1400" b="1" i="0" u="none" strike="noStrike" cap="none" dirty="0">
                <a:solidFill>
                  <a:srgbClr val="000000"/>
                </a:solidFill>
                <a:effectLst/>
                <a:latin typeface="Arial"/>
                <a:ea typeface="Arial"/>
                <a:cs typeface="Arial"/>
                <a:sym typeface="Arial"/>
              </a:rPr>
              <a:t>Diagramme de communication </a:t>
            </a:r>
            <a:r>
              <a:rPr lang="fr-FR" sz="1400" b="0" i="0" u="none" strike="noStrike" cap="none" dirty="0">
                <a:solidFill>
                  <a:srgbClr val="000000"/>
                </a:solidFill>
                <a:effectLst/>
                <a:latin typeface="Arial"/>
                <a:ea typeface="Arial"/>
                <a:cs typeface="Arial"/>
                <a:sym typeface="Arial"/>
              </a:rPr>
              <a:t>: représentation de façon simplifiée d'un diagramme de séquence se concentrant sur les échanges de messages entre les objets.</a:t>
            </a:r>
          </a:p>
          <a:p>
            <a:r>
              <a:rPr lang="fr-FR" sz="1400" b="1" i="0" u="none" strike="noStrike" cap="none" dirty="0">
                <a:solidFill>
                  <a:srgbClr val="000000"/>
                </a:solidFill>
                <a:effectLst/>
                <a:latin typeface="Arial"/>
                <a:ea typeface="Arial"/>
                <a:cs typeface="Arial"/>
                <a:sym typeface="Arial"/>
              </a:rPr>
              <a:t>Diagramme global d'interaction </a:t>
            </a:r>
            <a:r>
              <a:rPr lang="fr-FR" sz="1400" b="0" i="0" u="none" strike="noStrike" cap="none" dirty="0">
                <a:solidFill>
                  <a:srgbClr val="000000"/>
                </a:solidFill>
                <a:effectLst/>
                <a:latin typeface="Arial"/>
                <a:ea typeface="Arial"/>
                <a:cs typeface="Arial"/>
                <a:sym typeface="Arial"/>
              </a:rPr>
              <a:t>: représentation des enchaînements possibles entre les scénarios préalablement identifiés sous forme de diagrammes de séquences</a:t>
            </a:r>
          </a:p>
          <a:p>
            <a:r>
              <a:rPr lang="fr-FR" sz="1400" b="1" i="0" u="none" strike="noStrike" cap="none" dirty="0">
                <a:solidFill>
                  <a:srgbClr val="000000"/>
                </a:solidFill>
                <a:effectLst/>
                <a:latin typeface="Arial"/>
                <a:ea typeface="Arial"/>
                <a:cs typeface="Arial"/>
                <a:sym typeface="Arial"/>
              </a:rPr>
              <a:t>Diagramme de temps </a:t>
            </a:r>
            <a:r>
              <a:rPr lang="fr-FR" sz="1400" b="0" i="0" u="none" strike="noStrike" cap="none" dirty="0">
                <a:solidFill>
                  <a:srgbClr val="000000"/>
                </a:solidFill>
                <a:effectLst/>
                <a:latin typeface="Arial"/>
                <a:ea typeface="Arial"/>
                <a:cs typeface="Arial"/>
                <a:sym typeface="Arial"/>
              </a:rPr>
              <a:t>: représentation des variations d'une donnée au cours du temps</a:t>
            </a:r>
            <a:endParaRPr i="0" u="none"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573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sz="1400" b="1" i="1" u="none" strike="noStrike" cap="none" dirty="0">
                <a:solidFill>
                  <a:srgbClr val="000000"/>
                </a:solidFill>
                <a:effectLst/>
                <a:latin typeface="Arial"/>
                <a:ea typeface="Arial"/>
                <a:cs typeface="Arial"/>
                <a:sym typeface="Arial"/>
              </a:rPr>
              <a:t>Diagramme de classes </a:t>
            </a:r>
            <a:r>
              <a:rPr lang="fr-FR" sz="1400" b="0" i="1" u="none" strike="noStrike" cap="none" dirty="0">
                <a:solidFill>
                  <a:srgbClr val="000000"/>
                </a:solidFill>
                <a:effectLst/>
                <a:latin typeface="Arial"/>
                <a:ea typeface="Arial"/>
                <a:cs typeface="Arial"/>
                <a:sym typeface="Arial"/>
              </a:rPr>
              <a:t>: représentation des classes intervenant dans l’application</a:t>
            </a:r>
          </a:p>
          <a:p>
            <a:r>
              <a:rPr lang="fr-FR" sz="1400" b="1" i="1" u="none" strike="noStrike" cap="none" dirty="0">
                <a:solidFill>
                  <a:srgbClr val="000000"/>
                </a:solidFill>
                <a:effectLst/>
                <a:latin typeface="Arial"/>
                <a:ea typeface="Arial"/>
                <a:cs typeface="Arial"/>
                <a:sym typeface="Arial"/>
              </a:rPr>
              <a:t>Diagramme d'objets </a:t>
            </a:r>
            <a:r>
              <a:rPr lang="fr-FR" sz="1400" b="0" i="1" u="none" strike="noStrike" cap="none" dirty="0">
                <a:solidFill>
                  <a:srgbClr val="000000"/>
                </a:solidFill>
                <a:effectLst/>
                <a:latin typeface="Arial"/>
                <a:ea typeface="Arial"/>
                <a:cs typeface="Arial"/>
                <a:sym typeface="Arial"/>
              </a:rPr>
              <a:t>: représentation des instances de classes (objets) utilisées dans l’application</a:t>
            </a:r>
          </a:p>
          <a:p>
            <a:r>
              <a:rPr lang="fr-FR" sz="1400" b="1" i="1" u="none" strike="noStrike" cap="none" dirty="0">
                <a:solidFill>
                  <a:srgbClr val="000000"/>
                </a:solidFill>
                <a:effectLst/>
                <a:latin typeface="Arial"/>
                <a:ea typeface="Arial"/>
                <a:cs typeface="Arial"/>
                <a:sym typeface="Arial"/>
              </a:rPr>
              <a:t>Diagramme des paquets </a:t>
            </a:r>
            <a:r>
              <a:rPr lang="fr-FR" sz="1400" b="0" i="1" u="none" strike="noStrike" cap="none" dirty="0">
                <a:solidFill>
                  <a:srgbClr val="000000"/>
                </a:solidFill>
                <a:effectLst/>
                <a:latin typeface="Arial"/>
                <a:ea typeface="Arial"/>
                <a:cs typeface="Arial"/>
                <a:sym typeface="Arial"/>
              </a:rPr>
              <a:t>: représentation des dépendances entre les paquets (un paquet étant un conteneur logique permettant de regrouper et d'organiser les éléments dans le modèle UML), c'est-à-dire entre les ensembles de définitions.</a:t>
            </a:r>
          </a:p>
          <a:p>
            <a:r>
              <a:rPr lang="fr-FR" sz="1400" b="1" i="1" u="none" strike="noStrike" cap="none" dirty="0">
                <a:solidFill>
                  <a:srgbClr val="000000"/>
                </a:solidFill>
                <a:effectLst/>
                <a:latin typeface="Arial"/>
                <a:ea typeface="Arial"/>
                <a:cs typeface="Arial"/>
                <a:sym typeface="Arial"/>
              </a:rPr>
              <a:t>Diagramme de composants </a:t>
            </a:r>
            <a:r>
              <a:rPr lang="fr-FR" sz="1400" b="0" i="1" u="none" strike="noStrike" cap="none" dirty="0">
                <a:solidFill>
                  <a:srgbClr val="000000"/>
                </a:solidFill>
                <a:effectLst/>
                <a:latin typeface="Arial"/>
                <a:ea typeface="Arial"/>
                <a:cs typeface="Arial"/>
                <a:sym typeface="Arial"/>
              </a:rPr>
              <a:t>: représentation des composants du système d'un point de vue physique, tels qu'ils sont mis en œuvre (fichiers, bibliothèques, bases de données…)</a:t>
            </a:r>
          </a:p>
          <a:p>
            <a:r>
              <a:rPr lang="fr-FR" sz="1400" b="1" i="1" u="none" strike="noStrike" cap="none" dirty="0">
                <a:solidFill>
                  <a:srgbClr val="000000"/>
                </a:solidFill>
                <a:effectLst/>
                <a:latin typeface="Arial"/>
                <a:ea typeface="Arial"/>
                <a:cs typeface="Arial"/>
                <a:sym typeface="Arial"/>
              </a:rPr>
              <a:t>Diagramme de déploiement </a:t>
            </a:r>
            <a:r>
              <a:rPr lang="fr-FR" sz="1400" b="0" i="1" u="none" strike="noStrike" cap="none" dirty="0">
                <a:solidFill>
                  <a:srgbClr val="000000"/>
                </a:solidFill>
                <a:effectLst/>
                <a:latin typeface="Arial"/>
                <a:ea typeface="Arial"/>
                <a:cs typeface="Arial"/>
                <a:sym typeface="Arial"/>
              </a:rPr>
              <a:t>: représentation des éléments matériels (ordinateurs, périphériques, réseaux, systèmes de stockage…) et la manière dont ils interagissent entre eux.</a:t>
            </a:r>
          </a:p>
          <a:p>
            <a:r>
              <a:rPr lang="fr-FR" sz="1400" b="1" i="1" u="none" strike="noStrike" cap="none" dirty="0">
                <a:solidFill>
                  <a:srgbClr val="000000"/>
                </a:solidFill>
                <a:effectLst/>
                <a:latin typeface="Arial"/>
                <a:ea typeface="Arial"/>
                <a:cs typeface="Arial"/>
                <a:sym typeface="Arial"/>
              </a:rPr>
              <a:t>Diagramme de structure composite </a:t>
            </a:r>
            <a:r>
              <a:rPr lang="fr-FR" sz="1400" b="0" i="1" u="none" strike="noStrike" cap="none" dirty="0">
                <a:solidFill>
                  <a:srgbClr val="000000"/>
                </a:solidFill>
                <a:effectLst/>
                <a:latin typeface="Arial"/>
                <a:ea typeface="Arial"/>
                <a:cs typeface="Arial"/>
                <a:sym typeface="Arial"/>
              </a:rPr>
              <a:t>: représentation sous forme de boîte blanche les relations entre composants d'une classe (depuis UML 2.x).</a:t>
            </a:r>
          </a:p>
          <a:p>
            <a:r>
              <a:rPr lang="fr-FR" sz="1400" b="1" i="1" u="none" strike="noStrike" cap="none" dirty="0">
                <a:solidFill>
                  <a:srgbClr val="000000"/>
                </a:solidFill>
                <a:effectLst/>
                <a:latin typeface="Arial"/>
                <a:ea typeface="Arial"/>
                <a:cs typeface="Arial"/>
                <a:sym typeface="Arial"/>
              </a:rPr>
              <a:t>Diagramme de profils </a:t>
            </a:r>
            <a:r>
              <a:rPr lang="fr-FR" sz="1400" b="0" i="1" u="none" strike="noStrike" cap="none" dirty="0">
                <a:solidFill>
                  <a:srgbClr val="000000"/>
                </a:solidFill>
                <a:effectLst/>
                <a:latin typeface="Arial"/>
                <a:ea typeface="Arial"/>
                <a:cs typeface="Arial"/>
                <a:sym typeface="Arial"/>
              </a:rPr>
              <a:t>: spécialisation et personnalisation pour un domaine particulier d'un méta-modèle de référence d'UML (depuis UML 2.2).</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3889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Wikipédia.</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018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8375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Exemple d’un diagramme de classe… assez complexe !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0058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b="1" i="0" dirty="0">
                <a:solidFill>
                  <a:srgbClr val="222222"/>
                </a:solidFill>
                <a:effectLst/>
                <a:latin typeface="Arial" panose="020B0604020202020204" pitchFamily="34" charset="0"/>
              </a:rPr>
              <a:t>ArgoUML</a:t>
            </a:r>
          </a:p>
          <a:p>
            <a:pPr marL="514350" indent="-285750">
              <a:buFontTx/>
              <a:buChar char="-"/>
            </a:pPr>
            <a:r>
              <a:rPr lang="fr-FR" b="0" i="0" dirty="0">
                <a:solidFill>
                  <a:srgbClr val="222222"/>
                </a:solidFill>
                <a:effectLst/>
                <a:latin typeface="Arial" panose="020B0604020202020204" pitchFamily="34" charset="0"/>
              </a:rPr>
              <a:t>Logiciel libre développé en JAVA</a:t>
            </a:r>
          </a:p>
          <a:p>
            <a:pPr marL="514350" indent="-285750">
              <a:buFontTx/>
              <a:buChar char="-"/>
            </a:pPr>
            <a:r>
              <a:rPr lang="fr-FR" b="0" i="0" dirty="0">
                <a:solidFill>
                  <a:srgbClr val="222222"/>
                </a:solidFill>
                <a:effectLst/>
                <a:latin typeface="Arial" panose="020B0604020202020204" pitchFamily="34" charset="0"/>
              </a:rPr>
              <a:t>JAVA == multiplateforme (MacOs / Windows / linux)</a:t>
            </a:r>
          </a:p>
          <a:p>
            <a:pPr marL="514350" indent="-285750">
              <a:buFontTx/>
              <a:buChar char="-"/>
            </a:pPr>
            <a:r>
              <a:rPr lang="fr-FR" b="0" i="0" dirty="0">
                <a:solidFill>
                  <a:srgbClr val="222222"/>
                </a:solidFill>
                <a:effectLst/>
                <a:latin typeface="Arial" panose="020B0604020202020204" pitchFamily="34" charset="0"/>
              </a:rPr>
              <a:t>Support des diagrammes suivants :  </a:t>
            </a:r>
            <a:r>
              <a:rPr lang="fr-FR" b="0" i="0" u="none" strike="noStrike" dirty="0">
                <a:solidFill>
                  <a:srgbClr val="0B0080"/>
                </a:solidFill>
                <a:effectLst/>
                <a:latin typeface="Arial" panose="020B0604020202020204" pitchFamily="34" charset="0"/>
              </a:rPr>
              <a:t>cas d'utilisation</a:t>
            </a:r>
            <a:r>
              <a:rPr lang="fr-FR" b="0" i="0" dirty="0">
                <a:solidFill>
                  <a:srgbClr val="222222"/>
                </a:solidFill>
                <a:effectLst/>
                <a:latin typeface="Arial" panose="020B0604020202020204" pitchFamily="34" charset="0"/>
              </a:rPr>
              <a:t>, </a:t>
            </a:r>
            <a:r>
              <a:rPr lang="fr-FR" b="0" i="0" u="none" strike="noStrike" dirty="0">
                <a:solidFill>
                  <a:srgbClr val="0B0080"/>
                </a:solidFill>
                <a:effectLst/>
                <a:latin typeface="Arial" panose="020B0604020202020204" pitchFamily="34" charset="0"/>
              </a:rPr>
              <a:t>classes</a:t>
            </a:r>
            <a:r>
              <a:rPr lang="fr-FR" b="0" i="0" dirty="0">
                <a:solidFill>
                  <a:srgbClr val="222222"/>
                </a:solidFill>
                <a:effectLst/>
                <a:latin typeface="Arial" panose="020B0604020202020204" pitchFamily="34" charset="0"/>
              </a:rPr>
              <a:t>, </a:t>
            </a:r>
            <a:r>
              <a:rPr lang="fr-FR" b="0" i="0" u="none" strike="noStrike" dirty="0">
                <a:solidFill>
                  <a:srgbClr val="0B0080"/>
                </a:solidFill>
                <a:effectLst/>
                <a:latin typeface="Arial" panose="020B0604020202020204" pitchFamily="34" charset="0"/>
              </a:rPr>
              <a:t>séquence</a:t>
            </a:r>
            <a:r>
              <a:rPr lang="fr-FR" b="0" i="0" dirty="0">
                <a:solidFill>
                  <a:srgbClr val="222222"/>
                </a:solidFill>
                <a:effectLst/>
                <a:latin typeface="Arial" panose="020B0604020202020204" pitchFamily="34" charset="0"/>
              </a:rPr>
              <a:t>, </a:t>
            </a:r>
            <a:r>
              <a:rPr lang="fr-FR" b="0" i="0" u="none" strike="noStrike" dirty="0">
                <a:solidFill>
                  <a:srgbClr val="0B0080"/>
                </a:solidFill>
                <a:effectLst/>
                <a:latin typeface="Arial" panose="020B0604020202020204" pitchFamily="34" charset="0"/>
              </a:rPr>
              <a:t>état</a:t>
            </a:r>
            <a:r>
              <a:rPr lang="fr-FR" b="0" i="0" dirty="0">
                <a:solidFill>
                  <a:srgbClr val="222222"/>
                </a:solidFill>
                <a:effectLst/>
                <a:latin typeface="Arial" panose="020B0604020202020204" pitchFamily="34" charset="0"/>
              </a:rPr>
              <a:t>, </a:t>
            </a:r>
            <a:r>
              <a:rPr lang="fr-FR" b="0" i="0" u="none" strike="noStrike" dirty="0">
                <a:solidFill>
                  <a:srgbClr val="0B0080"/>
                </a:solidFill>
                <a:effectLst/>
                <a:latin typeface="Arial" panose="020B0604020202020204" pitchFamily="34" charset="0"/>
              </a:rPr>
              <a:t>collaboration</a:t>
            </a:r>
            <a:r>
              <a:rPr lang="fr-FR" b="0" i="0" dirty="0">
                <a:solidFill>
                  <a:srgbClr val="222222"/>
                </a:solidFill>
                <a:effectLst/>
                <a:latin typeface="Arial" panose="020B0604020202020204" pitchFamily="34" charset="0"/>
              </a:rPr>
              <a:t>, </a:t>
            </a:r>
            <a:r>
              <a:rPr lang="fr-FR" b="0" i="0" u="none" strike="noStrike" dirty="0">
                <a:solidFill>
                  <a:srgbClr val="0B0080"/>
                </a:solidFill>
                <a:effectLst/>
                <a:latin typeface="Arial" panose="020B0604020202020204" pitchFamily="34" charset="0"/>
              </a:rPr>
              <a:t>activité</a:t>
            </a:r>
            <a:r>
              <a:rPr lang="fr-FR" b="0" i="0" dirty="0">
                <a:solidFill>
                  <a:srgbClr val="222222"/>
                </a:solidFill>
                <a:effectLst/>
                <a:latin typeface="Arial" panose="020B0604020202020204" pitchFamily="34" charset="0"/>
              </a:rPr>
              <a:t> et </a:t>
            </a:r>
            <a:r>
              <a:rPr lang="fr-FR" b="0" i="0" u="none" strike="noStrike" dirty="0">
                <a:solidFill>
                  <a:srgbClr val="0B0080"/>
                </a:solidFill>
                <a:effectLst/>
                <a:latin typeface="Arial" panose="020B0604020202020204" pitchFamily="34" charset="0"/>
              </a:rPr>
              <a:t>déploiement</a:t>
            </a:r>
            <a:r>
              <a:rPr lang="fr-FR" b="0" i="0" dirty="0">
                <a:solidFill>
                  <a:srgbClr val="222222"/>
                </a:solidFill>
                <a:effectLst/>
                <a:latin typeface="Arial" panose="020B0604020202020204" pitchFamily="34" charset="0"/>
              </a:rPr>
              <a:t>.</a:t>
            </a:r>
          </a:p>
          <a:p>
            <a:pPr marL="514350" indent="-285750">
              <a:buFontTx/>
              <a:buChar char="-"/>
            </a:pPr>
            <a:r>
              <a:rPr lang="fr-FR" b="0" i="0" dirty="0">
                <a:solidFill>
                  <a:srgbClr val="222222"/>
                </a:solidFill>
                <a:effectLst/>
                <a:latin typeface="Arial" panose="020B0604020202020204" pitchFamily="34" charset="0"/>
              </a:rPr>
              <a:t>Capable de générer du code dans les langages suivants :</a:t>
            </a:r>
            <a:r>
              <a:rPr lang="fr-FR" sz="1400" b="0" i="0" u="none" strike="noStrike" cap="none" dirty="0">
                <a:solidFill>
                  <a:srgbClr val="000000"/>
                </a:solidFill>
                <a:effectLst/>
                <a:latin typeface="Arial"/>
                <a:ea typeface="Arial"/>
                <a:cs typeface="Arial"/>
                <a:sym typeface="Arial"/>
              </a:rPr>
              <a:t> Java, C++, PHP, C# et SQL.</a:t>
            </a:r>
          </a:p>
          <a:p>
            <a:endParaRPr lang="fr-FR" sz="1400" b="0" i="0" u="none" strike="noStrike" cap="none" dirty="0">
              <a:solidFill>
                <a:srgbClr val="000000"/>
              </a:solidFill>
              <a:effectLst/>
              <a:latin typeface="Arial"/>
              <a:ea typeface="Arial"/>
              <a:cs typeface="Arial"/>
              <a:sym typeface="Arial"/>
            </a:endParaRPr>
          </a:p>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911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7462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2939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9789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781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496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3474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37474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5315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Aujourd’hui, tout le monde possède au moins un ordinateur, une tablette, un smartphone. </a:t>
            </a:r>
            <a:br>
              <a:rPr lang="fr-FR" dirty="0"/>
            </a:br>
            <a:r>
              <a:rPr lang="fr-FR" dirty="0"/>
              <a:t>Multiplication des langages de programmation </a:t>
            </a:r>
            <a:br>
              <a:rPr lang="fr-FR" dirty="0"/>
            </a:br>
            <a:r>
              <a:rPr lang="fr-FR" dirty="0"/>
              <a:t>Application mobile (Android / iOS / 2D / 3D) // Applications bureau // Application web … </a:t>
            </a:r>
          </a:p>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9298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810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0272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dirty="0"/>
              <a:t>DEMO </a:t>
            </a:r>
          </a:p>
          <a:p>
            <a:br>
              <a:rPr lang="fr-FR" dirty="0"/>
            </a:br>
            <a:r>
              <a:rPr lang="fr-FR" dirty="0"/>
              <a:t>une classe peut être un attribut d’une autre classe, on peut très facilement imaginer une classe Film ayant un attribut de type Personne représentant son producteur</a:t>
            </a:r>
          </a:p>
          <a:p>
            <a:r>
              <a:rPr lang="fr-FR" dirty="0"/>
              <a:t>Représente le lien entre 2 classes,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9407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b="1" dirty="0"/>
              <a:t>DEMO </a:t>
            </a:r>
          </a:p>
          <a:p>
            <a:endParaRPr lang="fr-FR" b="1" dirty="0"/>
          </a:p>
          <a:p>
            <a:r>
              <a:rPr lang="fr-FR" b="1" dirty="0"/>
              <a:t>Exemple : </a:t>
            </a:r>
            <a:br>
              <a:rPr lang="fr-FR" dirty="0"/>
            </a:br>
            <a:r>
              <a:rPr lang="fr-FR" dirty="0"/>
              <a:t>Un responsable gère plusieurs collaborateurs, ses subordonnés. Un collaborateur est géré́ par un seul responsable, son chef. Les éléments subordonné et chef sont des rôles d’association.</a:t>
            </a:r>
          </a:p>
          <a:p>
            <a:br>
              <a:rPr lang="fr-FR" dirty="0"/>
            </a:br>
            <a:r>
              <a:rPr lang="fr-FR" dirty="0"/>
              <a:t>une classe peut être un attribut d’une autre classe, on peut très facilement imaginer une classe Film ayant un attribut de type Personne représentant son producteur</a:t>
            </a:r>
          </a:p>
          <a:p>
            <a:r>
              <a:rPr lang="fr-FR" dirty="0"/>
              <a:t>Représente le lien entre 2 classes,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559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3571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fr-FR" b="1" dirty="0"/>
              <a:t>DEMO</a:t>
            </a:r>
          </a:p>
          <a:p>
            <a:endParaRPr lang="fr-FR" b="1" dirty="0"/>
          </a:p>
          <a:p>
            <a:r>
              <a:rPr lang="fr-FR" b="1" dirty="0"/>
              <a:t>LIGNE 1 : </a:t>
            </a:r>
            <a:r>
              <a:rPr lang="fr-FR" b="0" dirty="0"/>
              <a:t>A connait tous les B auxquels elle est associée, et réciproquement, un B connait le A auquel il est associé. </a:t>
            </a:r>
          </a:p>
          <a:p>
            <a:r>
              <a:rPr lang="fr-FR" b="1" dirty="0"/>
              <a:t>LIGNE 2 :</a:t>
            </a:r>
            <a:r>
              <a:rPr lang="fr-FR" b="0" dirty="0"/>
              <a:t> seul  A connaît les B auxquels il est associé, mais pas l’inverse. ,</a:t>
            </a:r>
          </a:p>
          <a:p>
            <a:r>
              <a:rPr lang="fr-FR" b="1" dirty="0"/>
              <a:t>LIGNE 3 :</a:t>
            </a:r>
            <a:r>
              <a:rPr lang="fr-FR" b="0" dirty="0"/>
              <a:t>  B connaît le A auquel il est associé, mais pas l’inverse. </a:t>
            </a:r>
          </a:p>
          <a:p>
            <a:endParaRPr lang="fr-FR" b="0" dirty="0"/>
          </a:p>
          <a:p>
            <a:r>
              <a:rPr lang="fr-FR" b="0" dirty="0"/>
              <a:t>En fait, ceci va impliquer la présence ou non d’un attribut a de type A dans la classe B ou b de type B dans la classe A en fonction de la direction. </a:t>
            </a:r>
          </a:p>
          <a:p>
            <a:r>
              <a:rPr lang="fr-FR" b="0" dirty="0"/>
              <a:t>Par exemple, pour la deuxième ligne, A possède une liste d’objet de type B mais B ne possède pas d’attribut de type A.</a:t>
            </a:r>
            <a:endParaRPr b="0"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451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6679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543" name="Shape 5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74765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0158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76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29819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05734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fr-FR" noProof="0"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6798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pas qu’une classe. </a:t>
            </a:r>
            <a:endParaRPr dirty="0"/>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14529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5045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Rappel principe de l’héritage en POO. </a:t>
            </a:r>
            <a:endParaRPr dirty="0"/>
          </a:p>
        </p:txBody>
      </p:sp>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95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a:t>Char : attention a bien préciser des single </a:t>
            </a:r>
            <a:r>
              <a:rPr lang="fr-FR" dirty="0" err="1"/>
              <a:t>quote</a:t>
            </a:r>
            <a:endParaRPr lang="fr-FR" dirty="0"/>
          </a:p>
          <a:p>
            <a:pPr marL="0" lvl="0" indent="0">
              <a:spcBef>
                <a:spcPts val="0"/>
              </a:spcBef>
              <a:spcAft>
                <a:spcPts val="0"/>
              </a:spcAft>
              <a:buNone/>
            </a:pPr>
            <a:endParaRPr lang="fr-FR" dirty="0"/>
          </a:p>
          <a:p>
            <a:pPr marL="0" lvl="0" indent="0">
              <a:spcBef>
                <a:spcPts val="0"/>
              </a:spcBef>
              <a:spcAft>
                <a:spcPts val="0"/>
              </a:spcAft>
              <a:buNone/>
            </a:pPr>
            <a:r>
              <a:rPr lang="fr-FR" dirty="0"/>
              <a:t>String n’est pas un type primitif a proprement parler, car c’est un ensemble de char. </a:t>
            </a:r>
          </a:p>
          <a:p>
            <a:pPr marL="0" lvl="0" indent="0">
              <a:spcBef>
                <a:spcPts val="0"/>
              </a:spcBef>
              <a:spcAft>
                <a:spcPts val="0"/>
              </a:spcAft>
              <a:buNone/>
            </a:pPr>
            <a:endParaRPr lang="fr-FR" dirty="0"/>
          </a:p>
          <a:p>
            <a:pPr marL="0" lvl="0" indent="0">
              <a:spcBef>
                <a:spcPts val="0"/>
              </a:spcBef>
              <a:spcAft>
                <a:spcPts val="0"/>
              </a:spcAft>
              <a:buNone/>
            </a:pPr>
            <a:r>
              <a:rPr lang="fr-FR" dirty="0"/>
              <a:t>String va exposer un certains nombre de méthode pour manipuler la chaine de caractère. </a:t>
            </a:r>
          </a:p>
        </p:txBody>
      </p:sp>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14406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117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84942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3048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706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8" y="744574"/>
            <a:ext cx="8520601" cy="2052601"/>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5200"/>
              <a:buFont typeface="Arial"/>
              <a:buNone/>
              <a:defRPr sz="5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11" name="Shape 11"/>
          <p:cNvSpPr txBox="1">
            <a:spLocks noGrp="1"/>
          </p:cNvSpPr>
          <p:nvPr>
            <p:ph type="body" idx="1"/>
          </p:nvPr>
        </p:nvSpPr>
        <p:spPr>
          <a:xfrm>
            <a:off x="311699" y="2834125"/>
            <a:ext cx="8520602" cy="7926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800"/>
              <a:buFont typeface="Arial"/>
              <a:buNone/>
              <a:defRPr sz="2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699" y="445025"/>
            <a:ext cx="8520602" cy="57270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body" idx="1"/>
          </p:nvPr>
        </p:nvSpPr>
        <p:spPr>
          <a:xfrm>
            <a:off x="311699" y="1152475"/>
            <a:ext cx="3999902"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1pPr>
            <a:lvl2pPr marL="914400" marR="0" lvl="1"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2pPr>
            <a:lvl3pPr marL="1371600" marR="0" lvl="2"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3pPr>
            <a:lvl4pPr marL="1828800" marR="0" lvl="3"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4pPr>
            <a:lvl5pPr marL="2286000" marR="0" lvl="4" indent="-317500" algn="l" rtl="0">
              <a:lnSpc>
                <a:spcPct val="115000"/>
              </a:lnSpc>
              <a:spcBef>
                <a:spcPts val="0"/>
              </a:spcBef>
              <a:spcAft>
                <a:spcPts val="0"/>
              </a:spcAft>
              <a:buClr>
                <a:srgbClr val="585858"/>
              </a:buClr>
              <a:buSzPts val="1400"/>
              <a:buFont typeface="Arial"/>
              <a:buChar char="○"/>
              <a:defRPr sz="14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832399" y="1152475"/>
            <a:ext cx="3999902"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699" y="445025"/>
            <a:ext cx="8520602" cy="57270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699" y="555600"/>
            <a:ext cx="2808001"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body" idx="1"/>
          </p:nvPr>
        </p:nvSpPr>
        <p:spPr>
          <a:xfrm>
            <a:off x="311699" y="1389599"/>
            <a:ext cx="2808001" cy="3179401"/>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1pPr>
            <a:lvl2pPr marL="914400" marR="0" lvl="1"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2pPr>
            <a:lvl3pPr marL="1371600" marR="0" lvl="2"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3pPr>
            <a:lvl4pPr marL="1828800" marR="0" lvl="3"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4pPr>
            <a:lvl5pPr marL="2286000" marR="0" lvl="4" indent="-304800" algn="l" rtl="0">
              <a:lnSpc>
                <a:spcPct val="115000"/>
              </a:lnSpc>
              <a:spcBef>
                <a:spcPts val="0"/>
              </a:spcBef>
              <a:spcAft>
                <a:spcPts val="0"/>
              </a:spcAft>
              <a:buClr>
                <a:srgbClr val="585858"/>
              </a:buClr>
              <a:buSzPts val="1200"/>
              <a:buFont typeface="Arial"/>
              <a:buChar char="○"/>
              <a:defRPr sz="12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49"/>
            <a:ext cx="6367801" cy="4090801"/>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1"/>
          </a:xfrm>
          <a:prstGeom prst="rect">
            <a:avLst/>
          </a:prstGeom>
          <a:solidFill>
            <a:srgbClr val="EEEE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1"/>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body" idx="1"/>
          </p:nvPr>
        </p:nvSpPr>
        <p:spPr>
          <a:xfrm>
            <a:off x="265500" y="2803075"/>
            <a:ext cx="4045200" cy="1235101"/>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1pPr>
            <a:lvl2pPr marL="914400" marR="0" lvl="1"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2pPr>
            <a:lvl3pPr marL="1371600" marR="0" lvl="2"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3pPr>
            <a:lvl4pPr marL="1828800" marR="0" lvl="3"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4pPr>
            <a:lvl5pPr marL="2286000" marR="0" lvl="4" indent="-228600" algn="ctr" rtl="0">
              <a:lnSpc>
                <a:spcPct val="100000"/>
              </a:lnSpc>
              <a:spcBef>
                <a:spcPts val="0"/>
              </a:spcBef>
              <a:spcAft>
                <a:spcPts val="0"/>
              </a:spcAft>
              <a:buClr>
                <a:srgbClr val="585858"/>
              </a:buClr>
              <a:buSzPts val="2100"/>
              <a:buFont typeface="Arial"/>
              <a:buNone/>
              <a:defRPr sz="21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939500" y="724074"/>
            <a:ext cx="3837000" cy="3695102"/>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699" y="4230575"/>
            <a:ext cx="5998802" cy="605101"/>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rgbClr val="585858"/>
              </a:buClr>
              <a:buSzPts val="1800"/>
              <a:buFont typeface="Arial"/>
              <a:buNone/>
              <a:defRPr sz="1800" b="0" i="0" u="none" strike="noStrike" cap="none">
                <a:solidFill>
                  <a:srgbClr val="585858"/>
                </a:solidFill>
                <a:latin typeface="Arial"/>
                <a:ea typeface="Arial"/>
                <a:cs typeface="Arial"/>
                <a:sym typeface="Arial"/>
              </a:defRPr>
            </a:lvl1pPr>
            <a:lvl2pPr marL="914400" marR="0" lvl="1"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00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699" y="1106125"/>
            <a:ext cx="8520602"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000000"/>
              </a:buClr>
              <a:buSzPts val="12000"/>
              <a:buFont typeface="Arial"/>
              <a:buNone/>
              <a:defRPr sz="1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46" name="Shape 46"/>
          <p:cNvSpPr txBox="1">
            <a:spLocks noGrp="1"/>
          </p:cNvSpPr>
          <p:nvPr>
            <p:ph type="body" idx="1"/>
          </p:nvPr>
        </p:nvSpPr>
        <p:spPr>
          <a:xfrm>
            <a:off x="311699" y="3152225"/>
            <a:ext cx="8520602"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ctr"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699" y="445025"/>
            <a:ext cx="8520602" cy="572701"/>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endParaRPr/>
          </a:p>
        </p:txBody>
      </p:sp>
      <p:sp>
        <p:nvSpPr>
          <p:cNvPr id="7" name="Shape 7"/>
          <p:cNvSpPr txBox="1">
            <a:spLocks noGrp="1"/>
          </p:cNvSpPr>
          <p:nvPr>
            <p:ph type="body" idx="1"/>
          </p:nvPr>
        </p:nvSpPr>
        <p:spPr>
          <a:xfrm>
            <a:off x="311699" y="1152475"/>
            <a:ext cx="8520602"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1pPr>
            <a:lvl2pPr marL="914400" marR="0" lvl="1"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2pPr>
            <a:lvl3pPr marL="1371600" marR="0" lvl="2"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3pPr>
            <a:lvl4pPr marL="1828800" marR="0" lvl="3"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4pPr>
            <a:lvl5pPr marL="2286000" marR="0" lvl="4"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5pPr>
            <a:lvl6pPr marL="2743200" marR="0" lvl="5"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6pPr>
            <a:lvl7pPr marL="3200400" marR="0" lvl="6"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7pPr>
            <a:lvl8pPr marL="3657600" marR="0" lvl="7"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8pPr>
            <a:lvl9pPr marL="4114800" marR="0" lvl="8" indent="-342900" algn="l" rtl="0">
              <a:lnSpc>
                <a:spcPct val="115000"/>
              </a:lnSpc>
              <a:spcBef>
                <a:spcPts val="0"/>
              </a:spcBef>
              <a:spcAft>
                <a:spcPts val="0"/>
              </a:spcAft>
              <a:buClr>
                <a:srgbClr val="585858"/>
              </a:buClr>
              <a:buSzPts val="1800"/>
              <a:buFont typeface="Arial"/>
              <a:buChar char="■"/>
              <a:defRPr sz="1800" b="0" i="0" u="none" strike="noStrike" cap="none">
                <a:solidFill>
                  <a:srgbClr val="585858"/>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684345" y="4700819"/>
            <a:ext cx="336813" cy="318396"/>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‹N°›</a:t>
            </a:fld>
            <a:endParaRPr sz="1400" dirty="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0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9.png"/><Relationship Id="rId4" Type="http://schemas.openxmlformats.org/officeDocument/2006/relationships/image" Target="../media/image48.png"/></Relationships>
</file>

<file path=ppt/slides/_rels/slide1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3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14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4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1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16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gif"/></Relationships>
</file>

<file path=ppt/slides/_rels/slide2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7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7.tiff"/></Relationships>
</file>

<file path=ppt/slides/_rels/slide7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hyperlink" Target="http://argouml.tigris.org/" TargetMode="External"/><Relationship Id="rId4" Type="http://schemas.openxmlformats.org/officeDocument/2006/relationships/image" Target="../media/image27.tiff"/></Relationships>
</file>

<file path=ppt/slides/_rels/slide7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8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8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p:nvPr/>
        </p:nvSpPr>
        <p:spPr>
          <a:xfrm>
            <a:off x="-2968051"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55" name="Shape 55"/>
          <p:cNvSpPr/>
          <p:nvPr/>
        </p:nvSpPr>
        <p:spPr>
          <a:xfrm>
            <a:off x="4701549"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56" name="Shape 56"/>
          <p:cNvSpPr txBox="1">
            <a:spLocks noGrp="1"/>
          </p:cNvSpPr>
          <p:nvPr>
            <p:ph type="ctrTitle" idx="4294967295"/>
          </p:nvPr>
        </p:nvSpPr>
        <p:spPr>
          <a:xfrm>
            <a:off x="0" y="2274837"/>
            <a:ext cx="9144000" cy="1221901"/>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3600"/>
              <a:buFont typeface="Century Gothic"/>
              <a:buNone/>
            </a:pPr>
            <a:r>
              <a:rPr lang="fr-FR" sz="3600" b="1" i="0" u="none" strike="noStrike" cap="none" dirty="0">
                <a:solidFill>
                  <a:srgbClr val="000000"/>
                </a:solidFill>
                <a:latin typeface="Century Gothic" panose="020B0502020202020204" pitchFamily="34" charset="0"/>
                <a:ea typeface="Century Gothic"/>
                <a:cs typeface="Century Gothic"/>
                <a:sym typeface="Century Gothic"/>
              </a:rPr>
              <a:t>POO </a:t>
            </a:r>
            <a:br>
              <a:rPr lang="fr-FR" sz="3600" b="0" i="0" u="none" strike="noStrike" cap="none" dirty="0">
                <a:solidFill>
                  <a:srgbClr val="000000"/>
                </a:solidFill>
                <a:latin typeface="Century Gothic" panose="020B0502020202020204" pitchFamily="34" charset="0"/>
                <a:ea typeface="Century Gothic"/>
                <a:cs typeface="Century Gothic"/>
                <a:sym typeface="Century Gothic"/>
              </a:rPr>
            </a:br>
            <a:r>
              <a:rPr lang="fr-FR" b="0" i="0" u="none" strike="noStrike" cap="none" dirty="0">
                <a:solidFill>
                  <a:srgbClr val="000000"/>
                </a:solidFill>
                <a:latin typeface="Century Gothic" panose="020B0502020202020204" pitchFamily="34" charset="0"/>
                <a:ea typeface="Century Gothic"/>
                <a:cs typeface="Century Gothic"/>
                <a:sym typeface="Century Gothic"/>
              </a:rPr>
              <a:t>Programmation Orientée Objet</a:t>
            </a:r>
            <a:endParaRPr lang="fr-FR" dirty="0">
              <a:latin typeface="Century Gothic" panose="020B0502020202020204" pitchFamily="34" charset="0"/>
            </a:endParaRPr>
          </a:p>
        </p:txBody>
      </p:sp>
      <p:pic>
        <p:nvPicPr>
          <p:cNvPr id="57" name="Shape 57" descr="Shape 57"/>
          <p:cNvPicPr preferRelativeResize="0"/>
          <p:nvPr/>
        </p:nvPicPr>
        <p:blipFill rotWithShape="1">
          <a:blip r:embed="rId3">
            <a:alphaModFix/>
          </a:blip>
          <a:srcRect/>
          <a:stretch/>
        </p:blipFill>
        <p:spPr>
          <a:xfrm>
            <a:off x="2028911" y="975335"/>
            <a:ext cx="5086178" cy="1162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CB3C6003-BEF2-EF42-B66D-F21CFBF971C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91435F45-DEE8-1D40-922B-1E9E2318BBCD}"/>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E2C7E99D-BB15-B24F-BEB8-656CFAFED28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C0DB7066-376E-9441-9E81-447F626B130C}"/>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E40C9DFD-34EF-AB4D-8D48-F86179FB9A71}"/>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Pour réaliser un logiciel avec un tel langage, on commence par identifier les </a:t>
            </a:r>
            <a:r>
              <a:rPr lang="fr-FR" sz="2000" b="1" dirty="0">
                <a:solidFill>
                  <a:schemeClr val="tx1"/>
                </a:solidFill>
                <a:latin typeface="Century Gothic" panose="020B0502020202020204" pitchFamily="34" charset="0"/>
                <a:ea typeface="Century Gothic"/>
                <a:cs typeface="Century Gothic"/>
                <a:sym typeface="Century Gothic"/>
              </a:rPr>
              <a:t>fonctions principales</a:t>
            </a:r>
            <a:r>
              <a:rPr lang="fr-FR" sz="2000" dirty="0">
                <a:solidFill>
                  <a:schemeClr val="tx1"/>
                </a:solidFill>
                <a:latin typeface="Century Gothic" panose="020B0502020202020204" pitchFamily="34" charset="0"/>
                <a:ea typeface="Century Gothic"/>
                <a:cs typeface="Century Gothic"/>
                <a:sym typeface="Century Gothic"/>
              </a:rPr>
              <a:t> et les </a:t>
            </a:r>
            <a:r>
              <a:rPr lang="fr-FR" sz="2000" b="1" dirty="0">
                <a:solidFill>
                  <a:schemeClr val="tx1"/>
                </a:solidFill>
                <a:latin typeface="Century Gothic" panose="020B0502020202020204" pitchFamily="34" charset="0"/>
                <a:ea typeface="Century Gothic"/>
                <a:cs typeface="Century Gothic"/>
                <a:sym typeface="Century Gothic"/>
              </a:rPr>
              <a:t>structures de données</a:t>
            </a:r>
            <a:r>
              <a:rPr lang="fr-FR" sz="2000" dirty="0">
                <a:solidFill>
                  <a:schemeClr val="tx1"/>
                </a:solidFill>
                <a:latin typeface="Century Gothic" panose="020B0502020202020204" pitchFamily="34" charset="0"/>
                <a:ea typeface="Century Gothic"/>
                <a:cs typeface="Century Gothic"/>
                <a:sym typeface="Century Gothic"/>
              </a:rPr>
              <a:t> manipulées par ces fonctions.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Ces fonctions principales pourront ensuite être « découpées » en fonctions auxiliaires afin de </a:t>
            </a:r>
            <a:r>
              <a:rPr lang="fr-FR" sz="2000" b="1" dirty="0">
                <a:solidFill>
                  <a:schemeClr val="tx1"/>
                </a:solidFill>
                <a:latin typeface="Century Gothic" panose="020B0502020202020204" pitchFamily="34" charset="0"/>
                <a:ea typeface="Century Gothic"/>
                <a:cs typeface="Century Gothic"/>
                <a:sym typeface="Century Gothic"/>
              </a:rPr>
              <a:t>simplifier</a:t>
            </a:r>
            <a:r>
              <a:rPr lang="fr-FR" sz="2000" dirty="0">
                <a:solidFill>
                  <a:schemeClr val="tx1"/>
                </a:solidFill>
                <a:latin typeface="Century Gothic" panose="020B0502020202020204" pitchFamily="34" charset="0"/>
                <a:ea typeface="Century Gothic"/>
                <a:cs typeface="Century Gothic"/>
                <a:sym typeface="Century Gothic"/>
              </a:rPr>
              <a:t> leur conception.</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5464649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p:nvPr/>
        </p:nvSpPr>
        <p:spPr>
          <a:xfrm>
            <a:off x="-3348338" y="19150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27" name="Shape 427"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431" name="Shape 431"/>
          <p:cNvSpPr txBox="1"/>
          <p:nvPr/>
        </p:nvSpPr>
        <p:spPr>
          <a:xfrm>
            <a:off x="311699" y="1187881"/>
            <a:ext cx="7791151" cy="487651"/>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Test</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pic>
        <p:nvPicPr>
          <p:cNvPr id="3" name="Image 2">
            <a:extLst>
              <a:ext uri="{FF2B5EF4-FFF2-40B4-BE49-F238E27FC236}">
                <a16:creationId xmlns:a16="http://schemas.microsoft.com/office/drawing/2014/main" id="{CA735183-487D-7A41-BE13-A86C433B12DC}"/>
              </a:ext>
            </a:extLst>
          </p:cNvPr>
          <p:cNvPicPr>
            <a:picLocks noChangeAspect="1"/>
          </p:cNvPicPr>
          <p:nvPr/>
        </p:nvPicPr>
        <p:blipFill rotWithShape="1">
          <a:blip r:embed="rId4"/>
          <a:srcRect l="26220" t="21255" r="43043" b="56137"/>
          <a:stretch/>
        </p:blipFill>
        <p:spPr>
          <a:xfrm>
            <a:off x="1643671" y="1814156"/>
            <a:ext cx="5397129" cy="2481119"/>
          </a:xfrm>
          <a:prstGeom prst="rect">
            <a:avLst/>
          </a:prstGeom>
        </p:spPr>
      </p:pic>
      <p:sp>
        <p:nvSpPr>
          <p:cNvPr id="14" name="Shape 90">
            <a:extLst>
              <a:ext uri="{FF2B5EF4-FFF2-40B4-BE49-F238E27FC236}">
                <a16:creationId xmlns:a16="http://schemas.microsoft.com/office/drawing/2014/main" id="{78B849A5-F8DB-CD43-AC89-5742C164369D}"/>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47F49039-E4FD-C349-82C0-9AE6505B9AB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44A69D38-EE95-D044-8500-86F1E98B95B9}"/>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F8CBE53B-6AD4-034F-B46B-A46AC3D3063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4572422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39" name="Shape 439"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5" name="Shape 90">
            <a:extLst>
              <a:ext uri="{FF2B5EF4-FFF2-40B4-BE49-F238E27FC236}">
                <a16:creationId xmlns:a16="http://schemas.microsoft.com/office/drawing/2014/main" id="{1D6E9CDF-218D-7546-996B-F87A28E94C9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9F22A10C-3887-2A41-9917-C5751600738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0D19F1B6-FF60-2043-B35C-F7824195E3C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ED24332F-D93F-954E-B629-99512F89C2E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A0377585-B633-0A4E-A631-BA518E39CCD1}"/>
              </a:ext>
            </a:extLst>
          </p:cNvPr>
          <p:cNvSpPr>
            <a:spLocks noGrp="1"/>
          </p:cNvSpPr>
          <p:nvPr>
            <p:ph type="body" idx="1"/>
          </p:nvPr>
        </p:nvSpPr>
        <p:spPr>
          <a:xfrm>
            <a:off x="343049" y="1238023"/>
            <a:ext cx="8520602" cy="3361652"/>
          </a:xfrm>
        </p:spPr>
        <p:txBody>
          <a:bodyPr anchor="ctr"/>
          <a:lstStyle/>
          <a:p>
            <a:pPr marL="0" lvl="0" indent="0" algn="l">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Opérations de conversion</a:t>
            </a:r>
            <a:r>
              <a:rPr lang="fr-FR" sz="2000" b="1" dirty="0">
                <a:solidFill>
                  <a:schemeClr val="tx1"/>
                </a:solidFill>
                <a:latin typeface="Century Gothic" panose="020B0502020202020204" pitchFamily="34" charset="0"/>
                <a:ea typeface="Century Gothic"/>
                <a:cs typeface="Century Gothic"/>
                <a:sym typeface="Century Gothic"/>
              </a:rPr>
              <a:t>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En Java, il est possible de convertir un type de variable.</a:t>
            </a: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Attention, certaines conversions doivent être “</a:t>
            </a:r>
            <a:r>
              <a:rPr lang="fr-FR" sz="2000" dirty="0" err="1">
                <a:solidFill>
                  <a:schemeClr val="tx1"/>
                </a:solidFill>
                <a:latin typeface="Century Gothic" panose="020B0502020202020204" pitchFamily="34" charset="0"/>
                <a:ea typeface="Century Gothic"/>
                <a:cs typeface="Century Gothic"/>
                <a:sym typeface="Century Gothic"/>
              </a:rPr>
              <a:t>castées</a:t>
            </a:r>
            <a:r>
              <a:rPr lang="fr-FR" sz="2000" dirty="0">
                <a:solidFill>
                  <a:schemeClr val="tx1"/>
                </a:solidFill>
                <a:latin typeface="Century Gothic" panose="020B0502020202020204" pitchFamily="34" charset="0"/>
                <a:ea typeface="Century Gothic"/>
                <a:cs typeface="Century Gothic"/>
                <a:sym typeface="Century Gothic"/>
              </a:rPr>
              <a:t>” afin de pouvoir fonctionner.</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Pas de caste :</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byte </a:t>
            </a:r>
            <a:r>
              <a:rPr lang="fr-FR" sz="2000" dirty="0">
                <a:solidFill>
                  <a:schemeClr val="tx1"/>
                </a:solidFill>
                <a:latin typeface="Century Gothic" panose="020B0502020202020204" pitchFamily="34" charset="0"/>
                <a:ea typeface="Century Gothic"/>
                <a:cs typeface="Century Gothic"/>
                <a:sym typeface="Wingdings" pitchFamily="2" charset="2"/>
              </a:rPr>
              <a:t> short  </a:t>
            </a:r>
            <a:r>
              <a:rPr lang="fr-FR" sz="2000" dirty="0" err="1">
                <a:solidFill>
                  <a:schemeClr val="tx1"/>
                </a:solidFill>
                <a:latin typeface="Century Gothic" panose="020B0502020202020204" pitchFamily="34" charset="0"/>
                <a:ea typeface="Century Gothic"/>
                <a:cs typeface="Century Gothic"/>
                <a:sym typeface="Wingdings" pitchFamily="2" charset="2"/>
              </a:rPr>
              <a:t>int</a:t>
            </a:r>
            <a:r>
              <a:rPr lang="fr-FR" sz="2000" dirty="0">
                <a:solidFill>
                  <a:schemeClr val="tx1"/>
                </a:solidFill>
                <a:latin typeface="Century Gothic" panose="020B0502020202020204" pitchFamily="34" charset="0"/>
                <a:ea typeface="Century Gothic"/>
                <a:cs typeface="Century Gothic"/>
                <a:sym typeface="Wingdings" pitchFamily="2" charset="2"/>
              </a:rPr>
              <a:t>  long  </a:t>
            </a:r>
            <a:r>
              <a:rPr lang="fr-FR" sz="2000" dirty="0" err="1">
                <a:solidFill>
                  <a:schemeClr val="tx1"/>
                </a:solidFill>
                <a:latin typeface="Century Gothic" panose="020B0502020202020204" pitchFamily="34" charset="0"/>
                <a:ea typeface="Century Gothic"/>
                <a:cs typeface="Century Gothic"/>
                <a:sym typeface="Wingdings" pitchFamily="2" charset="2"/>
              </a:rPr>
              <a:t>float</a:t>
            </a:r>
            <a:r>
              <a:rPr lang="fr-FR" sz="2000" dirty="0">
                <a:solidFill>
                  <a:schemeClr val="tx1"/>
                </a:solidFill>
                <a:latin typeface="Century Gothic" panose="020B0502020202020204" pitchFamily="34" charset="0"/>
                <a:ea typeface="Century Gothic"/>
                <a:cs typeface="Century Gothic"/>
                <a:sym typeface="Wingdings" pitchFamily="2" charset="2"/>
              </a:rPr>
              <a:t>  double</a:t>
            </a: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endParaRPr lang="fr-FR" sz="2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6735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52" name="Shape 452"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456" name="Shape 456"/>
          <p:cNvSpPr txBox="1"/>
          <p:nvPr/>
        </p:nvSpPr>
        <p:spPr>
          <a:xfrm>
            <a:off x="311699" y="1187881"/>
            <a:ext cx="7791151" cy="487651"/>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chemeClr val="tx1"/>
                </a:solidFill>
                <a:latin typeface="Century Gothic" panose="020B0502020202020204" pitchFamily="34" charset="0"/>
                <a:ea typeface="Century Gothic"/>
                <a:cs typeface="Century Gothic"/>
                <a:sym typeface="Century Gothic"/>
              </a:rPr>
              <a:t>Exemple</a:t>
            </a:r>
            <a:r>
              <a:rPr lang="fr-FR" sz="2000" b="1" i="0" u="none" strike="noStrike" cap="none" dirty="0">
                <a:solidFill>
                  <a:schemeClr val="tx1"/>
                </a:solidFill>
                <a:latin typeface="Century Gothic" panose="020B0502020202020204" pitchFamily="34" charset="0"/>
                <a:ea typeface="Century Gothic"/>
                <a:cs typeface="Century Gothic"/>
                <a:sym typeface="Century Gothic"/>
              </a:rPr>
              <a:t> :</a:t>
            </a:r>
            <a:endParaRPr lang="fr-FR" b="1" dirty="0">
              <a:solidFill>
                <a:schemeClr val="tx1"/>
              </a:solidFill>
              <a:latin typeface="Century Gothic" panose="020B0502020202020204" pitchFamily="34" charset="0"/>
            </a:endParaRPr>
          </a:p>
        </p:txBody>
      </p:sp>
      <p:sp>
        <p:nvSpPr>
          <p:cNvPr id="457" name="Shape 457"/>
          <p:cNvSpPr/>
          <p:nvPr/>
        </p:nvSpPr>
        <p:spPr>
          <a:xfrm>
            <a:off x="1908883" y="1896124"/>
            <a:ext cx="5474634" cy="2472694"/>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ea typeface="Century Gothic"/>
                <a:cs typeface="Century Gothic"/>
                <a:sym typeface="Century Gothic"/>
              </a:rPr>
              <a:t>int</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small</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 </a:t>
            </a:r>
            <a:r>
              <a:rPr lang="fr-FR" sz="2000" i="0" u="none" strike="noStrike" cap="none" dirty="0">
                <a:solidFill>
                  <a:srgbClr val="E5716D"/>
                </a:solidFill>
                <a:latin typeface="Century Gothic" panose="020B0502020202020204" pitchFamily="34" charset="0"/>
                <a:ea typeface="Century Gothic"/>
                <a:cs typeface="Century Gothic"/>
                <a:sym typeface="Century Gothic"/>
              </a:rPr>
              <a:t>123;</a:t>
            </a:r>
            <a:endParaRPr lang="fr-FR" sz="200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ea typeface="Century Gothic"/>
                <a:cs typeface="Century Gothic"/>
                <a:sym typeface="Century Gothic"/>
              </a:rPr>
              <a:t>long</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big </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a:t>
            </a:r>
            <a:r>
              <a:rPr lang="fr-FR" sz="2000" dirty="0">
                <a:solidFill>
                  <a:srgbClr val="E5716D"/>
                </a:solidFill>
                <a:latin typeface="Century Gothic" panose="020B0502020202020204" pitchFamily="34" charset="0"/>
                <a:ea typeface="Century Gothic"/>
                <a:cs typeface="Century Gothic"/>
                <a:sym typeface="Century Gothic"/>
              </a:rPr>
              <a:t>1500;</a:t>
            </a:r>
            <a:endParaRPr lang="fr-FR" sz="2000" i="0" u="none" strike="noStrike" cap="none" dirty="0">
              <a:solidFill>
                <a:srgbClr val="E5716D"/>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endParaRPr lang="fr-FR" sz="2000" dirty="0">
              <a:solidFill>
                <a:srgbClr val="BF79AE"/>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r>
              <a:rPr lang="fr-FR" sz="2000" dirty="0">
                <a:solidFill>
                  <a:srgbClr val="FAF9F7"/>
                </a:solidFill>
                <a:latin typeface="Century Gothic" panose="020B0502020202020204" pitchFamily="34" charset="0"/>
                <a:ea typeface="Century Gothic"/>
                <a:cs typeface="Century Gothic"/>
                <a:sym typeface="Century Gothic"/>
              </a:rPr>
              <a:t>big </a:t>
            </a:r>
            <a:r>
              <a:rPr lang="fr-FR" sz="2000" dirty="0">
                <a:solidFill>
                  <a:srgbClr val="FFFFFF"/>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small</a:t>
            </a:r>
            <a:r>
              <a:rPr lang="fr-FR" sz="2000" dirty="0">
                <a:solidFill>
                  <a:srgbClr val="FFFFFF"/>
                </a:solidFill>
                <a:latin typeface="Century Gothic" panose="020B0502020202020204" pitchFamily="34" charset="0"/>
                <a:ea typeface="Century Gothic"/>
                <a:cs typeface="Century Gothic"/>
                <a:sym typeface="Century Gothic"/>
              </a:rPr>
              <a:t>;</a:t>
            </a:r>
          </a:p>
          <a:p>
            <a:pPr marL="0" marR="0" lvl="0" indent="0" algn="l" rtl="0">
              <a:lnSpc>
                <a:spcPct val="100000"/>
              </a:lnSpc>
              <a:spcBef>
                <a:spcPts val="0"/>
              </a:spcBef>
              <a:spcAft>
                <a:spcPts val="0"/>
              </a:spcAft>
              <a:buClr>
                <a:srgbClr val="69B468"/>
              </a:buClr>
              <a:buSzPts val="2000"/>
              <a:buFont typeface="Arial"/>
              <a:buNone/>
            </a:pPr>
            <a:endParaRPr lang="fr-FR" sz="2000" dirty="0">
              <a:solidFill>
                <a:srgbClr val="FFFFFF"/>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r>
              <a:rPr lang="fr-FR" sz="2000" dirty="0">
                <a:solidFill>
                  <a:srgbClr val="FAF9F7"/>
                </a:solidFill>
                <a:latin typeface="Century Gothic" panose="020B0502020202020204" pitchFamily="34" charset="0"/>
                <a:ea typeface="Century Gothic"/>
                <a:cs typeface="Century Gothic"/>
                <a:sym typeface="Century Gothic"/>
              </a:rPr>
              <a:t>small </a:t>
            </a:r>
            <a:r>
              <a:rPr lang="fr-FR" sz="2000" dirty="0">
                <a:solidFill>
                  <a:srgbClr val="FFFFFF"/>
                </a:solidFill>
                <a:latin typeface="Century Gothic" panose="020B0502020202020204" pitchFamily="34" charset="0"/>
                <a:ea typeface="Century Gothic"/>
                <a:cs typeface="Century Gothic"/>
                <a:sym typeface="Century Gothic"/>
              </a:rPr>
              <a:t>= </a:t>
            </a:r>
            <a:r>
              <a:rPr lang="fr-FR" sz="2000" dirty="0">
                <a:solidFill>
                  <a:srgbClr val="BF79AE"/>
                </a:solidFill>
                <a:latin typeface="Century Gothic" panose="020B0502020202020204" pitchFamily="34" charset="0"/>
                <a:ea typeface="Century Gothic"/>
                <a:cs typeface="Century Gothic"/>
                <a:sym typeface="Century Gothic"/>
              </a:rPr>
              <a:t>(int)</a:t>
            </a:r>
            <a:r>
              <a:rPr lang="fr-FR" sz="2000" dirty="0">
                <a:solidFill>
                  <a:srgbClr val="FFFFFF"/>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big</a:t>
            </a:r>
            <a:r>
              <a:rPr lang="fr-FR" sz="2000" dirty="0">
                <a:solidFill>
                  <a:srgbClr val="FFFFFF"/>
                </a:solidFill>
                <a:latin typeface="Century Gothic" panose="020B0502020202020204" pitchFamily="34" charset="0"/>
                <a:ea typeface="Century Gothic"/>
                <a:cs typeface="Century Gothic"/>
                <a:sym typeface="Century Gothic"/>
              </a:rPr>
              <a:t>;</a:t>
            </a:r>
          </a:p>
        </p:txBody>
      </p:sp>
      <p:sp>
        <p:nvSpPr>
          <p:cNvPr id="14" name="Shape 90">
            <a:extLst>
              <a:ext uri="{FF2B5EF4-FFF2-40B4-BE49-F238E27FC236}">
                <a16:creationId xmlns:a16="http://schemas.microsoft.com/office/drawing/2014/main" id="{CE306199-6807-BE4D-B325-AF5F69C0BE4D}"/>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133E1B2D-D84C-F84A-AB2B-D63BC47FF0B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478261F2-4D7C-B84B-A1DB-E2F70F66A3E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58843504-0E4B-DA4B-846E-92CB046DFE3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8733585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425250" y="-1"/>
            <a:ext cx="5227200" cy="5143500"/>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64" name="Shape 464" descr="Shape 87"/>
          <p:cNvPicPr preferRelativeResize="0"/>
          <p:nvPr/>
        </p:nvPicPr>
        <p:blipFill rotWithShape="1">
          <a:blip r:embed="rId3">
            <a:alphaModFix/>
          </a:blip>
          <a:srcRect/>
          <a:stretch/>
        </p:blipFill>
        <p:spPr>
          <a:xfrm>
            <a:off x="311699" y="4599675"/>
            <a:ext cx="1885753" cy="430926"/>
          </a:xfrm>
          <a:prstGeom prst="rect">
            <a:avLst/>
          </a:prstGeom>
          <a:noFill/>
          <a:ln>
            <a:noFill/>
          </a:ln>
        </p:spPr>
      </p:pic>
      <p:sp>
        <p:nvSpPr>
          <p:cNvPr id="468" name="Shape 468"/>
          <p:cNvSpPr txBox="1"/>
          <p:nvPr/>
        </p:nvSpPr>
        <p:spPr>
          <a:xfrm>
            <a:off x="311699" y="1187881"/>
            <a:ext cx="77911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Exemple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sp>
        <p:nvSpPr>
          <p:cNvPr id="469" name="Shape 469"/>
          <p:cNvSpPr/>
          <p:nvPr/>
        </p:nvSpPr>
        <p:spPr>
          <a:xfrm>
            <a:off x="1908883" y="1896124"/>
            <a:ext cx="5474700" cy="24726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ea typeface="Century Gothic"/>
                <a:cs typeface="Century Gothic"/>
                <a:sym typeface="Century Gothic"/>
              </a:rPr>
              <a:t>int</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small</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 </a:t>
            </a:r>
            <a:r>
              <a:rPr lang="fr-FR" sz="2000" i="0" u="none" strike="noStrike" cap="none" dirty="0">
                <a:solidFill>
                  <a:srgbClr val="E5716D"/>
                </a:solidFill>
                <a:latin typeface="Century Gothic" panose="020B0502020202020204" pitchFamily="34" charset="0"/>
                <a:ea typeface="Century Gothic"/>
                <a:cs typeface="Century Gothic"/>
                <a:sym typeface="Century Gothic"/>
              </a:rPr>
              <a:t>123;</a:t>
            </a:r>
            <a:endParaRPr lang="fr-FR" sz="200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ea typeface="Century Gothic"/>
                <a:cs typeface="Century Gothic"/>
                <a:sym typeface="Century Gothic"/>
              </a:rPr>
              <a:t>String </a:t>
            </a:r>
            <a:r>
              <a:rPr lang="fr-FR" sz="2000" dirty="0">
                <a:solidFill>
                  <a:srgbClr val="FAF9F7"/>
                </a:solidFill>
                <a:latin typeface="Century Gothic" panose="020B0502020202020204" pitchFamily="34" charset="0"/>
                <a:ea typeface="Century Gothic"/>
                <a:cs typeface="Century Gothic"/>
                <a:sym typeface="Century Gothic"/>
              </a:rPr>
              <a:t>text</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 </a:t>
            </a:r>
            <a:r>
              <a:rPr lang="fr-FR" sz="2000" dirty="0">
                <a:solidFill>
                  <a:srgbClr val="E5716D"/>
                </a:solidFill>
                <a:latin typeface="Century Gothic" panose="020B0502020202020204" pitchFamily="34" charset="0"/>
                <a:ea typeface="Century Gothic"/>
                <a:cs typeface="Century Gothic"/>
                <a:sym typeface="Century Gothic"/>
              </a:rPr>
              <a:t>new String();</a:t>
            </a:r>
            <a:endParaRPr lang="fr-FR" sz="2000" i="0" u="none" strike="noStrike" cap="none" dirty="0">
              <a:solidFill>
                <a:srgbClr val="E5716D"/>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endParaRPr lang="fr-FR" sz="2000" dirty="0">
              <a:solidFill>
                <a:srgbClr val="BF79AE"/>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r>
              <a:rPr lang="fr-FR" sz="2000" dirty="0">
                <a:solidFill>
                  <a:srgbClr val="FFFFFF"/>
                </a:solidFill>
                <a:latin typeface="Century Gothic" panose="020B0502020202020204" pitchFamily="34" charset="0"/>
                <a:ea typeface="Century Gothic"/>
                <a:cs typeface="Century Gothic"/>
                <a:sym typeface="Century Gothic"/>
              </a:rPr>
              <a:t>text = “” + small;</a:t>
            </a:r>
          </a:p>
          <a:p>
            <a:pPr marL="0" marR="0" lvl="0" indent="0" algn="l" rtl="0">
              <a:lnSpc>
                <a:spcPct val="100000"/>
              </a:lnSpc>
              <a:spcBef>
                <a:spcPts val="0"/>
              </a:spcBef>
              <a:spcAft>
                <a:spcPts val="0"/>
              </a:spcAft>
              <a:buClr>
                <a:srgbClr val="69B468"/>
              </a:buClr>
              <a:buSzPts val="2000"/>
              <a:buFont typeface="Arial"/>
              <a:buNone/>
            </a:pPr>
            <a:endParaRPr lang="fr-FR" sz="2000" dirty="0">
              <a:solidFill>
                <a:srgbClr val="FFFFFF"/>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r>
              <a:rPr lang="fr-FR" sz="2000" dirty="0">
                <a:solidFill>
                  <a:srgbClr val="FFFFFF"/>
                </a:solidFill>
                <a:latin typeface="Century Gothic" panose="020B0502020202020204" pitchFamily="34" charset="0"/>
                <a:ea typeface="Century Gothic"/>
                <a:cs typeface="Century Gothic"/>
                <a:sym typeface="Century Gothic"/>
              </a:rPr>
              <a:t>text = String.valueOf(small);</a:t>
            </a:r>
          </a:p>
        </p:txBody>
      </p:sp>
      <p:sp>
        <p:nvSpPr>
          <p:cNvPr id="14" name="Shape 90">
            <a:extLst>
              <a:ext uri="{FF2B5EF4-FFF2-40B4-BE49-F238E27FC236}">
                <a16:creationId xmlns:a16="http://schemas.microsoft.com/office/drawing/2014/main" id="{9DCA5F4C-C84E-8242-9C31-BA665141C96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6F7B6E1C-7641-014F-99BE-579E09828AA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63239A11-D328-D444-AEF7-8B604B0D669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EC1C3525-1309-0243-824B-13FEE98296D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301272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76" name="Shape 476"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53BE352F-BF97-BC43-BA16-298706C539A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b. Tableaux </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EB5C3D9D-537F-0D4B-BA15-FB2B5E0A897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68F608A0-BB63-2145-84EE-C06E5DA5259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D6F19BB8-2242-DF49-9943-1F6BACCA73A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51126B35-6E77-904C-BDE5-86E10BC5C2C4}"/>
              </a:ext>
            </a:extLst>
          </p:cNvPr>
          <p:cNvSpPr>
            <a:spLocks noGrp="1"/>
          </p:cNvSpPr>
          <p:nvPr>
            <p:ph type="body" idx="1"/>
          </p:nvPr>
        </p:nvSpPr>
        <p:spPr>
          <a:xfrm>
            <a:off x="343049" y="1238023"/>
            <a:ext cx="8520602" cy="3361652"/>
          </a:xfrm>
        </p:spPr>
        <p:txBody>
          <a:bodyPr anchor="ctr"/>
          <a:lstStyle/>
          <a:p>
            <a:pPr marL="0" lvl="0" indent="0" algn="l">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Tableau simple dimension</a:t>
            </a: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Type[] </a:t>
            </a:r>
            <a:r>
              <a:rPr lang="fr-FR" sz="2000" dirty="0" err="1">
                <a:solidFill>
                  <a:schemeClr val="tx1"/>
                </a:solidFill>
                <a:latin typeface="Century Gothic" panose="020B0502020202020204" pitchFamily="34" charset="0"/>
                <a:ea typeface="Century Gothic"/>
                <a:cs typeface="Century Gothic"/>
                <a:sym typeface="Century Gothic"/>
              </a:rPr>
              <a:t>nomDeMonTableau</a:t>
            </a:r>
            <a:r>
              <a:rPr lang="fr-FR" sz="2000" dirty="0">
                <a:solidFill>
                  <a:schemeClr val="tx1"/>
                </a:solidFill>
                <a:latin typeface="Century Gothic" panose="020B0502020202020204" pitchFamily="34" charset="0"/>
                <a:ea typeface="Century Gothic"/>
                <a:cs typeface="Century Gothic"/>
                <a:sym typeface="Century Gothic"/>
              </a:rPr>
              <a:t> = new Type[taille]</a:t>
            </a:r>
          </a:p>
          <a:p>
            <a:pPr marL="457200" lvl="1" indent="0" algn="l">
              <a:buClr>
                <a:srgbClr val="000000"/>
              </a:buClr>
              <a:buSzPts val="2000"/>
            </a:pPr>
            <a:endParaRPr lang="fr-FR" sz="2000" b="1" u="sng" dirty="0">
              <a:solidFill>
                <a:schemeClr val="tx1"/>
              </a:solidFill>
              <a:latin typeface="Century Gothic" panose="020B0502020202020204" pitchFamily="34" charset="0"/>
              <a:sym typeface="Century Gothic"/>
            </a:endParaRPr>
          </a:p>
          <a:p>
            <a:pPr marL="0" lvl="0" indent="0" algn="l">
              <a:buClr>
                <a:srgbClr val="000000"/>
              </a:buClr>
              <a:buSzPts val="2000"/>
            </a:pPr>
            <a:endParaRPr lang="fr-FR" sz="2000" b="1" dirty="0">
              <a:solidFill>
                <a:schemeClr val="tx1"/>
              </a:solidFill>
              <a:latin typeface="Century Gothic" panose="020B0502020202020204" pitchFamily="34" charset="0"/>
            </a:endParaRPr>
          </a:p>
          <a:p>
            <a:pPr marL="0" indent="0" algn="l">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Tableau multidimensionnels</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Type[][] </a:t>
            </a:r>
            <a:r>
              <a:rPr lang="fr-FR" sz="2000" dirty="0" err="1">
                <a:solidFill>
                  <a:schemeClr val="tx1"/>
                </a:solidFill>
                <a:latin typeface="Century Gothic" panose="020B0502020202020204" pitchFamily="34" charset="0"/>
                <a:ea typeface="Century Gothic"/>
                <a:cs typeface="Century Gothic"/>
                <a:sym typeface="Century Gothic"/>
              </a:rPr>
              <a:t>nomDeMonTableau</a:t>
            </a:r>
            <a:r>
              <a:rPr lang="fr-FR" sz="2000" dirty="0">
                <a:solidFill>
                  <a:schemeClr val="tx1"/>
                </a:solidFill>
                <a:latin typeface="Century Gothic" panose="020B0502020202020204" pitchFamily="34" charset="0"/>
                <a:ea typeface="Century Gothic"/>
                <a:cs typeface="Century Gothic"/>
                <a:sym typeface="Century Gothic"/>
              </a:rPr>
              <a:t> = new Type[taille1][taille2]</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32380937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425250" y="-1"/>
            <a:ext cx="5227200" cy="5143500"/>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64" name="Shape 464" descr="Shape 87"/>
          <p:cNvPicPr preferRelativeResize="0"/>
          <p:nvPr/>
        </p:nvPicPr>
        <p:blipFill rotWithShape="1">
          <a:blip r:embed="rId3">
            <a:alphaModFix/>
          </a:blip>
          <a:srcRect/>
          <a:stretch/>
        </p:blipFill>
        <p:spPr>
          <a:xfrm>
            <a:off x="311699" y="4599675"/>
            <a:ext cx="1885753" cy="430926"/>
          </a:xfrm>
          <a:prstGeom prst="rect">
            <a:avLst/>
          </a:prstGeom>
          <a:noFill/>
          <a:ln>
            <a:noFill/>
          </a:ln>
        </p:spPr>
      </p:pic>
      <p:sp>
        <p:nvSpPr>
          <p:cNvPr id="468" name="Shape 468"/>
          <p:cNvSpPr txBox="1"/>
          <p:nvPr/>
        </p:nvSpPr>
        <p:spPr>
          <a:xfrm>
            <a:off x="311699" y="1187881"/>
            <a:ext cx="77911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Exemple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sp>
        <p:nvSpPr>
          <p:cNvPr id="469" name="Shape 469"/>
          <p:cNvSpPr/>
          <p:nvPr/>
        </p:nvSpPr>
        <p:spPr>
          <a:xfrm>
            <a:off x="1908883" y="1896124"/>
            <a:ext cx="5474700" cy="24726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BF79AE"/>
              </a:buClr>
              <a:buSzPts val="2000"/>
              <a:buFont typeface="Arial"/>
              <a:buNone/>
            </a:pPr>
            <a:r>
              <a:rPr lang="fr-FR" sz="2000" dirty="0" err="1">
                <a:solidFill>
                  <a:srgbClr val="BF79AE"/>
                </a:solidFill>
                <a:latin typeface="Century Gothic" panose="020B0502020202020204" pitchFamily="34" charset="0"/>
                <a:ea typeface="Century Gothic"/>
                <a:cs typeface="Century Gothic"/>
                <a:sym typeface="Century Gothic"/>
              </a:rPr>
              <a:t>int</a:t>
            </a:r>
            <a:r>
              <a:rPr lang="fr-FR" sz="2000" dirty="0">
                <a:solidFill>
                  <a:srgbClr val="BF79AE"/>
                </a:solidFill>
                <a:latin typeface="Century Gothic" panose="020B0502020202020204" pitchFamily="34" charset="0"/>
                <a:ea typeface="Century Gothic"/>
                <a:cs typeface="Century Gothic"/>
                <a:sym typeface="Century Gothic"/>
              </a:rPr>
              <a:t>[]</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a:t>
            </a:r>
            <a:r>
              <a:rPr lang="fr-FR" sz="2000" dirty="0">
                <a:solidFill>
                  <a:srgbClr val="FAF9F7"/>
                </a:solidFill>
                <a:latin typeface="Century Gothic" panose="020B0502020202020204" pitchFamily="34" charset="0"/>
                <a:ea typeface="Century Gothic"/>
                <a:cs typeface="Century Gothic"/>
                <a:sym typeface="Century Gothic"/>
              </a:rPr>
              <a:t>tab</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 </a:t>
            </a:r>
            <a:r>
              <a:rPr lang="fr-FR" sz="2000" i="0" u="none" strike="noStrike" cap="none" dirty="0">
                <a:solidFill>
                  <a:srgbClr val="E5716D"/>
                </a:solidFill>
                <a:latin typeface="Century Gothic" panose="020B0502020202020204" pitchFamily="34" charset="0"/>
                <a:ea typeface="Century Gothic"/>
                <a:cs typeface="Century Gothic"/>
                <a:sym typeface="Century Gothic"/>
              </a:rPr>
              <a:t>new </a:t>
            </a:r>
            <a:r>
              <a:rPr lang="fr-FR" sz="2000" i="0" u="none" strike="noStrike" cap="none" dirty="0" err="1">
                <a:solidFill>
                  <a:srgbClr val="E5716D"/>
                </a:solidFill>
                <a:latin typeface="Century Gothic" panose="020B0502020202020204" pitchFamily="34" charset="0"/>
                <a:ea typeface="Century Gothic"/>
                <a:cs typeface="Century Gothic"/>
                <a:sym typeface="Century Gothic"/>
              </a:rPr>
              <a:t>int</a:t>
            </a:r>
            <a:r>
              <a:rPr lang="fr-FR" sz="2000" i="0" u="none" strike="noStrike" cap="none" dirty="0">
                <a:solidFill>
                  <a:srgbClr val="E5716D"/>
                </a:solidFill>
                <a:latin typeface="Century Gothic" panose="020B0502020202020204" pitchFamily="34" charset="0"/>
                <a:ea typeface="Century Gothic"/>
                <a:cs typeface="Century Gothic"/>
                <a:sym typeface="Century Gothic"/>
              </a:rPr>
              <a:t>[10];</a:t>
            </a:r>
            <a:endParaRPr lang="fr-FR" sz="200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ea typeface="Century Gothic"/>
                <a:cs typeface="Century Gothic"/>
                <a:sym typeface="Century Gothic"/>
              </a:rPr>
              <a:t>String[][] </a:t>
            </a:r>
            <a:r>
              <a:rPr lang="fr-FR" sz="2000" dirty="0" err="1">
                <a:solidFill>
                  <a:srgbClr val="FAF9F7"/>
                </a:solidFill>
                <a:latin typeface="Century Gothic" panose="020B0502020202020204" pitchFamily="34" charset="0"/>
                <a:ea typeface="Century Gothic"/>
                <a:cs typeface="Century Gothic"/>
                <a:sym typeface="Century Gothic"/>
              </a:rPr>
              <a:t>tabS</a:t>
            </a:r>
            <a:r>
              <a:rPr lang="fr-FR" sz="2000" i="0" u="none" strike="noStrike" cap="none" dirty="0">
                <a:solidFill>
                  <a:srgbClr val="FAF9F7"/>
                </a:solidFill>
                <a:latin typeface="Century Gothic" panose="020B0502020202020204" pitchFamily="34" charset="0"/>
                <a:ea typeface="Century Gothic"/>
                <a:cs typeface="Century Gothic"/>
                <a:sym typeface="Century Gothic"/>
              </a:rPr>
              <a:t> = </a:t>
            </a:r>
            <a:r>
              <a:rPr lang="fr-FR" sz="2000" dirty="0">
                <a:solidFill>
                  <a:srgbClr val="E5716D"/>
                </a:solidFill>
                <a:latin typeface="Century Gothic" panose="020B0502020202020204" pitchFamily="34" charset="0"/>
                <a:ea typeface="Century Gothic"/>
                <a:cs typeface="Century Gothic"/>
                <a:sym typeface="Century Gothic"/>
              </a:rPr>
              <a:t>new </a:t>
            </a:r>
            <a:r>
              <a:rPr lang="fr-FR" sz="2000" dirty="0" err="1">
                <a:solidFill>
                  <a:srgbClr val="E5716D"/>
                </a:solidFill>
                <a:latin typeface="Century Gothic" panose="020B0502020202020204" pitchFamily="34" charset="0"/>
                <a:ea typeface="Century Gothic"/>
                <a:cs typeface="Century Gothic"/>
                <a:sym typeface="Century Gothic"/>
              </a:rPr>
              <a:t>int</a:t>
            </a:r>
            <a:r>
              <a:rPr lang="fr-FR" sz="2000" dirty="0">
                <a:solidFill>
                  <a:srgbClr val="E5716D"/>
                </a:solidFill>
                <a:latin typeface="Century Gothic" panose="020B0502020202020204" pitchFamily="34" charset="0"/>
                <a:ea typeface="Century Gothic"/>
                <a:cs typeface="Century Gothic"/>
                <a:sym typeface="Century Gothic"/>
              </a:rPr>
              <a:t>[10][5];</a:t>
            </a:r>
          </a:p>
          <a:p>
            <a:pPr marL="0" marR="0" lvl="0" indent="0" algn="l" rtl="0">
              <a:lnSpc>
                <a:spcPct val="100000"/>
              </a:lnSpc>
              <a:spcBef>
                <a:spcPts val="0"/>
              </a:spcBef>
              <a:spcAft>
                <a:spcPts val="0"/>
              </a:spcAft>
              <a:buClr>
                <a:srgbClr val="BF79AE"/>
              </a:buClr>
              <a:buSzPts val="2000"/>
              <a:buFont typeface="Arial"/>
              <a:buNone/>
            </a:pPr>
            <a:endParaRPr lang="fr-FR" sz="2000" i="0" u="none" strike="noStrike" cap="none" dirty="0">
              <a:solidFill>
                <a:srgbClr val="E5716D"/>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BF79AE"/>
              </a:buClr>
              <a:buSzPts val="2000"/>
              <a:buFont typeface="Arial"/>
              <a:buNone/>
            </a:pPr>
            <a:r>
              <a:rPr lang="fr-FR" sz="2000" dirty="0" err="1">
                <a:solidFill>
                  <a:schemeClr val="bg1"/>
                </a:solidFill>
                <a:latin typeface="Century Gothic" panose="020B0502020202020204" pitchFamily="34" charset="0"/>
                <a:ea typeface="Century Gothic"/>
                <a:cs typeface="Century Gothic"/>
                <a:sym typeface="Century Gothic"/>
              </a:rPr>
              <a:t>tabS</a:t>
            </a:r>
            <a:r>
              <a:rPr lang="fr-FR" sz="2000" dirty="0">
                <a:solidFill>
                  <a:schemeClr val="bg1"/>
                </a:solidFill>
                <a:latin typeface="Century Gothic" panose="020B0502020202020204" pitchFamily="34" charset="0"/>
                <a:ea typeface="Century Gothic"/>
                <a:cs typeface="Century Gothic"/>
                <a:sym typeface="Century Gothic"/>
              </a:rPr>
              <a:t>[1][3] = « toto »</a:t>
            </a:r>
            <a:endParaRPr lang="fr-FR" sz="2000" i="0" u="none" strike="noStrike" cap="none" dirty="0">
              <a:solidFill>
                <a:schemeClr val="bg1"/>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69B468"/>
              </a:buClr>
              <a:buSzPts val="2000"/>
              <a:buFont typeface="Arial"/>
              <a:buNone/>
            </a:pPr>
            <a:endParaRPr lang="fr-FR" sz="2000" dirty="0">
              <a:solidFill>
                <a:srgbClr val="BF79AE"/>
              </a:solidFill>
              <a:latin typeface="Century Gothic" panose="020B0502020202020204" pitchFamily="34" charset="0"/>
              <a:ea typeface="Century Gothic"/>
              <a:cs typeface="Century Gothic"/>
              <a:sym typeface="Century Gothic"/>
            </a:endParaRPr>
          </a:p>
        </p:txBody>
      </p:sp>
      <p:sp>
        <p:nvSpPr>
          <p:cNvPr id="14" name="Shape 90">
            <a:extLst>
              <a:ext uri="{FF2B5EF4-FFF2-40B4-BE49-F238E27FC236}">
                <a16:creationId xmlns:a16="http://schemas.microsoft.com/office/drawing/2014/main" id="{9DCA5F4C-C84E-8242-9C31-BA665141C96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b. Tableaux </a:t>
            </a:r>
            <a:endParaRPr lang="fr-FR" sz="2000" dirty="0">
              <a:latin typeface="Century Gothic" panose="020B0502020202020204" pitchFamily="34" charset="0"/>
            </a:endParaRPr>
          </a:p>
        </p:txBody>
      </p:sp>
      <p:cxnSp>
        <p:nvCxnSpPr>
          <p:cNvPr id="15" name="Shape 73">
            <a:extLst>
              <a:ext uri="{FF2B5EF4-FFF2-40B4-BE49-F238E27FC236}">
                <a16:creationId xmlns:a16="http://schemas.microsoft.com/office/drawing/2014/main" id="{6F7B6E1C-7641-014F-99BE-579E09828AA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63239A11-D328-D444-AEF7-8B604B0D669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EC1C3525-1309-0243-824B-13FEE98296D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210965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76" name="Shape 476"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53BE352F-BF97-BC43-BA16-298706C539A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c. Affichage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EB5C3D9D-537F-0D4B-BA15-FB2B5E0A897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68F608A0-BB63-2145-84EE-C06E5DA5259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D6F19BB8-2242-DF49-9943-1F6BACCA73A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51126B35-6E77-904C-BDE5-86E10BC5C2C4}"/>
              </a:ext>
            </a:extLst>
          </p:cNvPr>
          <p:cNvSpPr>
            <a:spLocks noGrp="1"/>
          </p:cNvSpPr>
          <p:nvPr>
            <p:ph type="body" idx="1"/>
          </p:nvPr>
        </p:nvSpPr>
        <p:spPr>
          <a:xfrm>
            <a:off x="343049" y="1238023"/>
            <a:ext cx="8520602" cy="3361652"/>
          </a:xfrm>
        </p:spPr>
        <p:txBody>
          <a:bodyPr anchor="ctr"/>
          <a:lstStyle/>
          <a:p>
            <a:pPr marL="0" lvl="0" indent="0" algn="l">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Affichage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Pour réaliser un affichage sur la console à partir d’un script, nous aurons besoin de l’instruction “</a:t>
            </a:r>
            <a:r>
              <a:rPr lang="fr-FR" sz="2000" b="1" dirty="0" err="1">
                <a:solidFill>
                  <a:schemeClr val="tx1"/>
                </a:solidFill>
                <a:latin typeface="Century Gothic" panose="020B0502020202020204" pitchFamily="34" charset="0"/>
                <a:ea typeface="Century Gothic"/>
                <a:cs typeface="Century Gothic"/>
                <a:sym typeface="Century Gothic"/>
              </a:rPr>
              <a:t>System.out.print</a:t>
            </a:r>
            <a:r>
              <a:rPr lang="fr-FR" sz="2000" b="1" dirty="0">
                <a:solidFill>
                  <a:schemeClr val="tx1"/>
                </a:solidFill>
                <a:latin typeface="Century Gothic" panose="020B0502020202020204" pitchFamily="34" charset="0"/>
                <a:ea typeface="Century Gothic"/>
                <a:cs typeface="Century Gothic"/>
                <a:sym typeface="Century Gothic"/>
              </a:rPr>
              <a:t>()</a:t>
            </a:r>
            <a:r>
              <a:rPr lang="fr-FR" sz="2000" dirty="0">
                <a:solidFill>
                  <a:schemeClr val="tx1"/>
                </a:solidFill>
                <a:latin typeface="Century Gothic" panose="020B0502020202020204" pitchFamily="34" charset="0"/>
                <a:ea typeface="Century Gothic"/>
                <a:cs typeface="Century Gothic"/>
                <a:sym typeface="Century Gothic"/>
              </a:rPr>
              <a:t>”. </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678868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87" name="Shape 487"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626E9EFE-56C3-6F42-B21B-D6698030792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c. Affichage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A9E53208-BF4B-034C-AA9C-EBF6178CA7A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D8C45D7A-3389-8041-99F0-97CDD0DCA2E1}"/>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63FD4200-02FA-CD47-87E7-F9C0D42A0A7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0" name="Espace réservé du texte 2">
            <a:extLst>
              <a:ext uri="{FF2B5EF4-FFF2-40B4-BE49-F238E27FC236}">
                <a16:creationId xmlns:a16="http://schemas.microsoft.com/office/drawing/2014/main" id="{9AB86FF4-BBE8-4344-8ADD-BE3472BE1D4B}"/>
              </a:ext>
            </a:extLst>
          </p:cNvPr>
          <p:cNvSpPr>
            <a:spLocks noGrp="1"/>
          </p:cNvSpPr>
          <p:nvPr>
            <p:ph type="body" idx="1"/>
          </p:nvPr>
        </p:nvSpPr>
        <p:spPr>
          <a:xfrm>
            <a:off x="343049" y="1238023"/>
            <a:ext cx="8520602" cy="3248753"/>
          </a:xfrm>
        </p:spPr>
        <p:txBody>
          <a:bodyPr anchor="ctr"/>
          <a:lstStyle/>
          <a:p>
            <a:pPr marL="0" lvl="0" indent="0" algn="l">
              <a:lnSpc>
                <a:spcPct val="120000"/>
              </a:lnSpc>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Syntaxe de la fonction “</a:t>
            </a:r>
            <a:r>
              <a:rPr lang="fr-FR" sz="2000" b="1" u="sng" dirty="0" err="1">
                <a:solidFill>
                  <a:schemeClr val="tx1"/>
                </a:solidFill>
                <a:latin typeface="Century Gothic" panose="020B0502020202020204" pitchFamily="34" charset="0"/>
                <a:ea typeface="Century Gothic"/>
                <a:cs typeface="Century Gothic"/>
                <a:sym typeface="Century Gothic"/>
              </a:rPr>
              <a:t>print</a:t>
            </a:r>
            <a:r>
              <a:rPr lang="fr-FR" sz="2000" b="1" u="sng" dirty="0">
                <a:solidFill>
                  <a:schemeClr val="tx1"/>
                </a:solidFill>
                <a:latin typeface="Century Gothic" panose="020B0502020202020204" pitchFamily="34" charset="0"/>
                <a:ea typeface="Century Gothic"/>
                <a:cs typeface="Century Gothic"/>
                <a:sym typeface="Century Gothic"/>
              </a:rPr>
              <a:t>”</a:t>
            </a:r>
            <a:r>
              <a:rPr lang="fr-FR" sz="2000" b="1" dirty="0">
                <a:solidFill>
                  <a:schemeClr val="tx1"/>
                </a:solidFill>
                <a:latin typeface="Century Gothic" panose="020B0502020202020204" pitchFamily="34" charset="0"/>
                <a:ea typeface="Century Gothic"/>
                <a:cs typeface="Century Gothic"/>
                <a:sym typeface="Century Gothic"/>
              </a:rPr>
              <a:t> :</a:t>
            </a:r>
            <a:endParaRPr lang="fr-FR" sz="1400" b="1"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lvl="0" indent="-317500" algn="l">
              <a:lnSpc>
                <a:spcPct val="120000"/>
              </a:lnSpc>
              <a:buClr>
                <a:srgbClr val="F1C232"/>
              </a:buClr>
              <a:buSzPts val="2000"/>
              <a:buFont typeface="Century Gothic"/>
              <a:buChar char="●"/>
            </a:pPr>
            <a:r>
              <a:rPr lang="fr-FR" sz="2000" dirty="0" err="1">
                <a:solidFill>
                  <a:schemeClr val="tx1"/>
                </a:solidFill>
                <a:latin typeface="Century Gothic" panose="020B0502020202020204" pitchFamily="34" charset="0"/>
                <a:ea typeface="Century Gothic"/>
                <a:cs typeface="Century Gothic"/>
                <a:sym typeface="Century Gothic"/>
              </a:rPr>
              <a:t>print</a:t>
            </a:r>
            <a:r>
              <a:rPr lang="fr-FR" sz="2000" dirty="0">
                <a:solidFill>
                  <a:schemeClr val="tx1"/>
                </a:solidFill>
                <a:latin typeface="Century Gothic" panose="020B0502020202020204" pitchFamily="34" charset="0"/>
                <a:ea typeface="Century Gothic"/>
                <a:cs typeface="Century Gothic"/>
                <a:sym typeface="Century Gothic"/>
              </a:rPr>
              <a:t>() affiche la valeur sur une ligne</a:t>
            </a:r>
          </a:p>
          <a:p>
            <a:pPr lvl="0" indent="-317500" algn="l">
              <a:lnSpc>
                <a:spcPct val="120000"/>
              </a:lnSpc>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Afin de sauter une ligne, il faut utiliser </a:t>
            </a:r>
            <a:r>
              <a:rPr lang="fr-FR" sz="2000" b="1" dirty="0" err="1">
                <a:solidFill>
                  <a:schemeClr val="tx1"/>
                </a:solidFill>
                <a:latin typeface="Century Gothic" panose="020B0502020202020204" pitchFamily="34" charset="0"/>
                <a:ea typeface="Century Gothic"/>
                <a:cs typeface="Century Gothic"/>
                <a:sym typeface="Century Gothic"/>
              </a:rPr>
              <a:t>println</a:t>
            </a:r>
            <a:r>
              <a:rPr lang="fr-FR" sz="2000" b="1" dirty="0">
                <a:solidFill>
                  <a:schemeClr val="tx1"/>
                </a:solidFill>
                <a:latin typeface="Century Gothic" panose="020B0502020202020204" pitchFamily="34" charset="0"/>
                <a:ea typeface="Century Gothic"/>
                <a:cs typeface="Century Gothic"/>
                <a:sym typeface="Century Gothic"/>
              </a:rPr>
              <a:t>()</a:t>
            </a:r>
            <a:r>
              <a:rPr lang="fr-FR" sz="2000" dirty="0">
                <a:solidFill>
                  <a:schemeClr val="tx1"/>
                </a:solidFill>
                <a:latin typeface="Century Gothic" panose="020B0502020202020204" pitchFamily="34" charset="0"/>
                <a:ea typeface="Century Gothic"/>
                <a:cs typeface="Century Gothic"/>
                <a:sym typeface="Century Gothic"/>
              </a:rPr>
              <a:t> ou “</a:t>
            </a:r>
            <a:r>
              <a:rPr lang="fr-FR" sz="2000" b="1" dirty="0">
                <a:solidFill>
                  <a:schemeClr val="tx1"/>
                </a:solidFill>
                <a:latin typeface="Century Gothic" panose="020B0502020202020204" pitchFamily="34" charset="0"/>
                <a:ea typeface="Century Gothic"/>
                <a:cs typeface="Century Gothic"/>
                <a:sym typeface="Century Gothic"/>
              </a:rPr>
              <a:t>\n</a:t>
            </a:r>
            <a:r>
              <a:rPr lang="fr-FR" sz="2000" dirty="0">
                <a:solidFill>
                  <a:schemeClr val="tx1"/>
                </a:solidFill>
                <a:latin typeface="Century Gothic" panose="020B0502020202020204" pitchFamily="34" charset="0"/>
                <a:ea typeface="Century Gothic"/>
                <a:cs typeface="Century Gothic"/>
                <a:sym typeface="Century Gothic"/>
              </a:rPr>
              <a:t>”</a:t>
            </a:r>
          </a:p>
        </p:txBody>
      </p:sp>
      <p:sp>
        <p:nvSpPr>
          <p:cNvPr id="11" name="Shape 492">
            <a:extLst>
              <a:ext uri="{FF2B5EF4-FFF2-40B4-BE49-F238E27FC236}">
                <a16:creationId xmlns:a16="http://schemas.microsoft.com/office/drawing/2014/main" id="{27F6D05A-E726-264E-8ABF-817F75CDFC0A}"/>
              </a:ext>
            </a:extLst>
          </p:cNvPr>
          <p:cNvSpPr/>
          <p:nvPr/>
        </p:nvSpPr>
        <p:spPr>
          <a:xfrm>
            <a:off x="2230800" y="2349559"/>
            <a:ext cx="4745100" cy="5751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AF9F7"/>
              </a:buClr>
              <a:buSzPts val="2000"/>
              <a:buFont typeface="Arial"/>
              <a:buNone/>
            </a:pPr>
            <a:r>
              <a:rPr lang="fr-FR" sz="2000" dirty="0">
                <a:solidFill>
                  <a:srgbClr val="FAF9F7"/>
                </a:solidFill>
                <a:latin typeface="Century Gothic" panose="020B0502020202020204" pitchFamily="34" charset="0"/>
              </a:rPr>
              <a:t>System.out.print</a:t>
            </a:r>
            <a:r>
              <a:rPr lang="fr-FR" sz="2000" b="0" i="0" u="none" strike="noStrike" cap="none" dirty="0">
                <a:solidFill>
                  <a:srgbClr val="FAF9F7"/>
                </a:solidFill>
                <a:latin typeface="Century Gothic" panose="020B0502020202020204" pitchFamily="34" charset="0"/>
                <a:sym typeface="Arial"/>
              </a:rPr>
              <a:t>(</a:t>
            </a:r>
            <a:r>
              <a:rPr lang="fr-FR" sz="2000" dirty="0">
                <a:solidFill>
                  <a:srgbClr val="FAF9F7"/>
                </a:solidFill>
                <a:latin typeface="Century Gothic" panose="020B0502020202020204" pitchFamily="34" charset="0"/>
              </a:rPr>
              <a:t>valeur à imprimer</a:t>
            </a:r>
            <a:r>
              <a:rPr lang="fr-FR" sz="2000" b="0" i="0" u="none" strike="noStrike" cap="none" dirty="0">
                <a:solidFill>
                  <a:srgbClr val="FAF9F7"/>
                </a:solidFill>
                <a:latin typeface="Century Gothic" panose="020B0502020202020204" pitchFamily="34" charset="0"/>
                <a:sym typeface="Arial"/>
              </a:rPr>
              <a:t>);</a:t>
            </a:r>
            <a:endParaRPr lang="fr-FR" sz="2000" b="0" i="0" u="none" strike="noStrike" cap="none" dirty="0">
              <a:solidFill>
                <a:srgbClr val="000000"/>
              </a:solidFill>
              <a:latin typeface="Century Gothic" panose="020B0502020202020204" pitchFamily="34" charset="0"/>
              <a:ea typeface="Helvetica Neue"/>
              <a:cs typeface="Helvetica Neue"/>
              <a:sym typeface="Helvetica Neue"/>
            </a:endParaRPr>
          </a:p>
        </p:txBody>
      </p:sp>
    </p:spTree>
    <p:extLst>
      <p:ext uri="{BB962C8B-B14F-4D97-AF65-F5344CB8AC3E}">
        <p14:creationId xmlns:p14="http://schemas.microsoft.com/office/powerpoint/2010/main" val="2080255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99" name="Shape 499"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03" name="Shape 503"/>
          <p:cNvSpPr txBox="1"/>
          <p:nvPr/>
        </p:nvSpPr>
        <p:spPr>
          <a:xfrm>
            <a:off x="311700" y="1372012"/>
            <a:ext cx="7865352" cy="487651"/>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Exemple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sp>
        <p:nvSpPr>
          <p:cNvPr id="504" name="Shape 504"/>
          <p:cNvSpPr/>
          <p:nvPr/>
        </p:nvSpPr>
        <p:spPr>
          <a:xfrm>
            <a:off x="766500" y="2111688"/>
            <a:ext cx="7611000" cy="10965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BF79AE"/>
              </a:buClr>
              <a:buSzPts val="2000"/>
              <a:buFont typeface="Arial"/>
              <a:buNone/>
            </a:pPr>
            <a:r>
              <a:rPr lang="fr-FR" sz="1600" dirty="0">
                <a:solidFill>
                  <a:srgbClr val="BF79AE"/>
                </a:solidFill>
                <a:latin typeface="Century Gothic" panose="020B0502020202020204" pitchFamily="34" charset="0"/>
              </a:rPr>
              <a:t>int</a:t>
            </a:r>
            <a:r>
              <a:rPr lang="fr-FR" sz="1600" b="0" i="0" u="none" strike="noStrike" cap="none" dirty="0">
                <a:solidFill>
                  <a:srgbClr val="FAF9F7"/>
                </a:solidFill>
                <a:latin typeface="Century Gothic" panose="020B0502020202020204" pitchFamily="34" charset="0"/>
                <a:sym typeface="Arial"/>
              </a:rPr>
              <a:t> age = </a:t>
            </a:r>
            <a:r>
              <a:rPr lang="fr-FR" sz="1600" b="0" i="0" u="none" strike="noStrike" cap="none" dirty="0">
                <a:solidFill>
                  <a:srgbClr val="E5716D"/>
                </a:solidFill>
                <a:latin typeface="Century Gothic" panose="020B0502020202020204" pitchFamily="34" charset="0"/>
                <a:sym typeface="Arial"/>
              </a:rPr>
              <a:t>30;</a:t>
            </a:r>
            <a:endParaRPr lang="fr-FR" sz="1600" b="0" i="0" u="none" strike="noStrike" cap="none" dirty="0">
              <a:solidFill>
                <a:srgbClr val="000000"/>
              </a:solidFill>
              <a:latin typeface="Century Gothic" panose="020B0502020202020204" pitchFamily="34" charset="0"/>
              <a:ea typeface="Helvetica Neue"/>
              <a:cs typeface="Helvetica Neue"/>
              <a:sym typeface="Helvetica Neue"/>
            </a:endParaRPr>
          </a:p>
          <a:p>
            <a:pPr marL="0" marR="0" lvl="0" indent="0" algn="l" rtl="0">
              <a:lnSpc>
                <a:spcPct val="100000"/>
              </a:lnSpc>
              <a:spcBef>
                <a:spcPts val="0"/>
              </a:spcBef>
              <a:spcAft>
                <a:spcPts val="0"/>
              </a:spcAft>
              <a:buClr>
                <a:srgbClr val="2AB4AB"/>
              </a:buClr>
              <a:buSzPts val="2000"/>
              <a:buFont typeface="Arial"/>
              <a:buNone/>
            </a:pPr>
            <a:r>
              <a:rPr lang="fr-FR" sz="1600" dirty="0">
                <a:solidFill>
                  <a:srgbClr val="2AB4AB"/>
                </a:solidFill>
                <a:latin typeface="Century Gothic" panose="020B0502020202020204" pitchFamily="34" charset="0"/>
              </a:rPr>
              <a:t>System.out.</a:t>
            </a:r>
            <a:r>
              <a:rPr lang="fr-FR" sz="1600" b="0" i="0" u="none" strike="noStrike" cap="none" dirty="0">
                <a:solidFill>
                  <a:srgbClr val="2AB4AB"/>
                </a:solidFill>
                <a:latin typeface="Century Gothic" panose="020B0502020202020204" pitchFamily="34" charset="0"/>
                <a:sym typeface="Arial"/>
              </a:rPr>
              <a:t>print</a:t>
            </a:r>
            <a:r>
              <a:rPr lang="fr-FR" sz="1600" b="0" i="0" u="none" strike="noStrike" cap="none" dirty="0">
                <a:solidFill>
                  <a:srgbClr val="FAF9F7"/>
                </a:solidFill>
                <a:latin typeface="Century Gothic" panose="020B0502020202020204" pitchFamily="34" charset="0"/>
                <a:sym typeface="Arial"/>
              </a:rPr>
              <a:t>(</a:t>
            </a:r>
            <a:r>
              <a:rPr lang="fr-FR" sz="1600" b="0" i="0" u="none" strike="noStrike" cap="none" dirty="0">
                <a:solidFill>
                  <a:srgbClr val="E5716D"/>
                </a:solidFill>
                <a:latin typeface="Century Gothic" panose="020B0502020202020204" pitchFamily="34" charset="0"/>
                <a:sym typeface="Arial"/>
              </a:rPr>
              <a:t>"J'ai " </a:t>
            </a:r>
            <a:r>
              <a:rPr lang="fr-FR" sz="1600" b="0" i="0" u="none" strike="noStrike" cap="none" dirty="0">
                <a:solidFill>
                  <a:srgbClr val="FAF9F7"/>
                </a:solidFill>
                <a:latin typeface="Century Gothic" panose="020B0502020202020204" pitchFamily="34" charset="0"/>
                <a:sym typeface="Arial"/>
              </a:rPr>
              <a:t>+ </a:t>
            </a:r>
            <a:r>
              <a:rPr lang="fr-FR" sz="1600" b="0" i="0" u="none" strike="noStrike" cap="none" dirty="0">
                <a:solidFill>
                  <a:srgbClr val="2AB4AB"/>
                </a:solidFill>
                <a:latin typeface="Century Gothic" panose="020B0502020202020204" pitchFamily="34" charset="0"/>
                <a:sym typeface="Arial"/>
              </a:rPr>
              <a:t>age</a:t>
            </a:r>
            <a:r>
              <a:rPr lang="fr-FR" sz="1600" dirty="0">
                <a:solidFill>
                  <a:srgbClr val="FAF9F7"/>
                </a:solidFill>
                <a:latin typeface="Century Gothic" panose="020B0502020202020204" pitchFamily="34" charset="0"/>
              </a:rPr>
              <a:t> + </a:t>
            </a:r>
            <a:r>
              <a:rPr lang="fr-FR" sz="1600" b="0" i="0" u="none" strike="noStrike" cap="none" dirty="0">
                <a:solidFill>
                  <a:srgbClr val="E5716D"/>
                </a:solidFill>
                <a:latin typeface="Century Gothic" panose="020B0502020202020204" pitchFamily="34" charset="0"/>
                <a:sym typeface="Arial"/>
              </a:rPr>
              <a:t>" ans et dans deux ans j'aurais" </a:t>
            </a:r>
            <a:r>
              <a:rPr lang="fr-FR" sz="1600" dirty="0">
                <a:solidFill>
                  <a:srgbClr val="FAF9F7"/>
                </a:solidFill>
                <a:latin typeface="Century Gothic" panose="020B0502020202020204" pitchFamily="34" charset="0"/>
              </a:rPr>
              <a:t>+</a:t>
            </a:r>
            <a:r>
              <a:rPr lang="fr-FR" sz="1600" b="0" i="0" u="none" strike="noStrike" cap="none" dirty="0">
                <a:solidFill>
                  <a:srgbClr val="FAF9F7"/>
                </a:solidFill>
                <a:latin typeface="Century Gothic" panose="020B0502020202020204" pitchFamily="34" charset="0"/>
                <a:sym typeface="Arial"/>
              </a:rPr>
              <a:t> (</a:t>
            </a:r>
            <a:r>
              <a:rPr lang="fr-FR" sz="1600" b="0" i="0" u="none" strike="noStrike" cap="none" dirty="0">
                <a:solidFill>
                  <a:srgbClr val="2AB4AB"/>
                </a:solidFill>
                <a:latin typeface="Century Gothic" panose="020B0502020202020204" pitchFamily="34" charset="0"/>
                <a:sym typeface="Arial"/>
              </a:rPr>
              <a:t>age</a:t>
            </a:r>
            <a:r>
              <a:rPr lang="fr-FR" sz="1600" b="0" i="0" u="none" strike="noStrike" cap="none" dirty="0">
                <a:solidFill>
                  <a:srgbClr val="FAF9F7"/>
                </a:solidFill>
                <a:latin typeface="Century Gothic" panose="020B0502020202020204" pitchFamily="34" charset="0"/>
                <a:sym typeface="Arial"/>
              </a:rPr>
              <a:t>+</a:t>
            </a:r>
            <a:r>
              <a:rPr lang="fr-FR" sz="1600" b="0" i="0" u="none" strike="noStrike" cap="none" dirty="0">
                <a:solidFill>
                  <a:srgbClr val="E5716D"/>
                </a:solidFill>
                <a:latin typeface="Century Gothic" panose="020B0502020202020204" pitchFamily="34" charset="0"/>
                <a:sym typeface="Arial"/>
              </a:rPr>
              <a:t>2</a:t>
            </a:r>
            <a:r>
              <a:rPr lang="fr-FR" sz="1600" b="0" i="0" u="none" strike="noStrike" cap="none" dirty="0">
                <a:solidFill>
                  <a:srgbClr val="FAF9F7"/>
                </a:solidFill>
                <a:latin typeface="Century Gothic" panose="020B0502020202020204" pitchFamily="34" charset="0"/>
                <a:sym typeface="Arial"/>
              </a:rPr>
              <a:t>) + </a:t>
            </a:r>
            <a:r>
              <a:rPr lang="fr-FR" sz="1600" b="0" i="0" u="none" strike="noStrike" cap="none" dirty="0">
                <a:solidFill>
                  <a:srgbClr val="E5716D"/>
                </a:solidFill>
                <a:latin typeface="Century Gothic" panose="020B0502020202020204" pitchFamily="34" charset="0"/>
                <a:sym typeface="Arial"/>
              </a:rPr>
              <a:t>“ans”</a:t>
            </a:r>
            <a:r>
              <a:rPr lang="fr-FR" sz="1600" b="0" i="0" u="none" strike="noStrike" cap="none" dirty="0">
                <a:solidFill>
                  <a:srgbClr val="FAF9F7"/>
                </a:solidFill>
                <a:latin typeface="Century Gothic" panose="020B0502020202020204" pitchFamily="34" charset="0"/>
                <a:sym typeface="Arial"/>
              </a:rPr>
              <a:t>);</a:t>
            </a:r>
          </a:p>
          <a:p>
            <a:pPr marL="0" marR="0" lvl="0" indent="0" algn="l" rtl="0">
              <a:lnSpc>
                <a:spcPct val="100000"/>
              </a:lnSpc>
              <a:spcBef>
                <a:spcPts val="0"/>
              </a:spcBef>
              <a:spcAft>
                <a:spcPts val="0"/>
              </a:spcAft>
              <a:buClr>
                <a:srgbClr val="E5716D"/>
              </a:buClr>
              <a:buSzPts val="1400"/>
              <a:buFont typeface="Arial"/>
              <a:buNone/>
            </a:pPr>
            <a:endParaRPr lang="fr-FR" sz="1400" b="0" i="0" u="none" strike="noStrike" cap="none" dirty="0">
              <a:solidFill>
                <a:srgbClr val="FAF9F7"/>
              </a:solidFill>
              <a:latin typeface="Century Gothic" panose="020B0502020202020204" pitchFamily="34" charset="0"/>
              <a:sym typeface="Arial"/>
            </a:endParaRPr>
          </a:p>
        </p:txBody>
      </p:sp>
      <p:sp>
        <p:nvSpPr>
          <p:cNvPr id="505" name="Shape 505"/>
          <p:cNvSpPr txBox="1"/>
          <p:nvPr/>
        </p:nvSpPr>
        <p:spPr>
          <a:xfrm>
            <a:off x="1041150" y="3460195"/>
            <a:ext cx="7061700" cy="487651"/>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rgbClr val="000000"/>
              </a:buClr>
              <a:buSzPts val="2000"/>
              <a:buFont typeface="Century Gothic"/>
              <a:buNone/>
            </a:pPr>
            <a:r>
              <a:rPr lang="fr-FR" sz="2000" b="0" i="0" u="none" strike="noStrike" cap="none" dirty="0">
                <a:solidFill>
                  <a:srgbClr val="000000"/>
                </a:solidFill>
                <a:latin typeface="Century Gothic" panose="020B0502020202020204" pitchFamily="34" charset="0"/>
                <a:ea typeface="Century Gothic"/>
                <a:cs typeface="Century Gothic"/>
                <a:sym typeface="Century Gothic"/>
              </a:rPr>
              <a:t>Affiche “J'ai 30 ans et dans deux ans j'aurais 32 ans” </a:t>
            </a:r>
            <a:endParaRPr lang="fr-FR" dirty="0">
              <a:latin typeface="Century Gothic" panose="020B0502020202020204" pitchFamily="34" charset="0"/>
            </a:endParaRPr>
          </a:p>
        </p:txBody>
      </p:sp>
      <p:sp>
        <p:nvSpPr>
          <p:cNvPr id="15" name="Shape 90">
            <a:extLst>
              <a:ext uri="{FF2B5EF4-FFF2-40B4-BE49-F238E27FC236}">
                <a16:creationId xmlns:a16="http://schemas.microsoft.com/office/drawing/2014/main" id="{6B840B6F-9733-444D-B2D9-87C88400B4A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c. Affichage</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DCC2C334-225B-F445-92B4-D1F4F1605FA8}"/>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20A9567E-B6F9-8A49-955D-3BBE9EC7095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598FFA0F-6E90-174F-8937-7E0E73DDC6D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8552131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p:nvPr/>
        </p:nvSpPr>
        <p:spPr>
          <a:xfrm>
            <a:off x="-3425250" y="-1"/>
            <a:ext cx="5227200" cy="5143500"/>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12" name="Shape 512" descr="Shape 87"/>
          <p:cNvPicPr preferRelativeResize="0"/>
          <p:nvPr/>
        </p:nvPicPr>
        <p:blipFill rotWithShape="1">
          <a:blip r:embed="rId3">
            <a:alphaModFix/>
          </a:blip>
          <a:srcRect/>
          <a:stretch/>
        </p:blipFill>
        <p:spPr>
          <a:xfrm>
            <a:off x="311699" y="4599675"/>
            <a:ext cx="1885753" cy="430926"/>
          </a:xfrm>
          <a:prstGeom prst="rect">
            <a:avLst/>
          </a:prstGeom>
          <a:noFill/>
          <a:ln>
            <a:noFill/>
          </a:ln>
        </p:spPr>
      </p:pic>
      <p:sp>
        <p:nvSpPr>
          <p:cNvPr id="13" name="Shape 90">
            <a:extLst>
              <a:ext uri="{FF2B5EF4-FFF2-40B4-BE49-F238E27FC236}">
                <a16:creationId xmlns:a16="http://schemas.microsoft.com/office/drawing/2014/main" id="{8A2C4010-33F8-EF45-954D-8B7E4FE47F4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sym typeface="Century Gothic"/>
              </a:rPr>
              <a:t>d. Lecture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D785FA24-3D85-954C-8BF4-BC7B25484A10}"/>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D0DD84C4-FCBA-E845-B54D-07BD1CB8CDB5}"/>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42B8B55D-0D4F-DB48-AB0B-FD9D1CF348E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360EA5A8-F740-0E49-A60E-1B021EFD7B6E}"/>
              </a:ext>
            </a:extLst>
          </p:cNvPr>
          <p:cNvSpPr>
            <a:spLocks noGrp="1"/>
          </p:cNvSpPr>
          <p:nvPr>
            <p:ph type="body" idx="1"/>
          </p:nvPr>
        </p:nvSpPr>
        <p:spPr>
          <a:xfrm>
            <a:off x="343049" y="1238023"/>
            <a:ext cx="8520602" cy="3361652"/>
          </a:xfrm>
        </p:spPr>
        <p:txBody>
          <a:bodyPr anchor="ctr"/>
          <a:lstStyle/>
          <a:p>
            <a:pPr marL="0" lvl="0" indent="0" algn="l">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Lecture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Pour réaliser une saisie dans la console, nous utiliserons la Classe </a:t>
            </a:r>
            <a:r>
              <a:rPr lang="fr-FR" sz="2000" b="1" dirty="0">
                <a:solidFill>
                  <a:schemeClr val="tx1"/>
                </a:solidFill>
                <a:latin typeface="Century Gothic" panose="020B0502020202020204" pitchFamily="34" charset="0"/>
                <a:ea typeface="Century Gothic"/>
                <a:cs typeface="Century Gothic"/>
                <a:sym typeface="Century Gothic"/>
              </a:rPr>
              <a:t>Scanner</a:t>
            </a:r>
            <a:r>
              <a:rPr lang="fr-FR" sz="2000" dirty="0">
                <a:solidFill>
                  <a:schemeClr val="tx1"/>
                </a:solidFill>
                <a:latin typeface="Century Gothic" panose="020B0502020202020204" pitchFamily="34" charset="0"/>
                <a:ea typeface="Century Gothic"/>
                <a:cs typeface="Century Gothic"/>
                <a:sym typeface="Century Gothic"/>
              </a:rPr>
              <a:t> et l’opération </a:t>
            </a:r>
            <a:r>
              <a:rPr lang="fr-FR" sz="2000" b="1" dirty="0" err="1">
                <a:solidFill>
                  <a:schemeClr val="tx1"/>
                </a:solidFill>
                <a:latin typeface="Century Gothic" panose="020B0502020202020204" pitchFamily="34" charset="0"/>
                <a:ea typeface="Century Gothic"/>
                <a:cs typeface="Century Gothic"/>
                <a:sym typeface="Century Gothic"/>
              </a:rPr>
              <a:t>nextLine</a:t>
            </a:r>
            <a:r>
              <a:rPr lang="fr-FR" sz="2000" b="1" dirty="0">
                <a:solidFill>
                  <a:schemeClr val="tx1"/>
                </a:solidFill>
                <a:latin typeface="Century Gothic" panose="020B0502020202020204" pitchFamily="34" charset="0"/>
                <a:ea typeface="Century Gothic"/>
                <a:cs typeface="Century Gothic"/>
                <a:sym typeface="Century Gothic"/>
              </a:rPr>
              <a:t>()</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92510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0" name="Shape 89">
            <a:extLst>
              <a:ext uri="{FF2B5EF4-FFF2-40B4-BE49-F238E27FC236}">
                <a16:creationId xmlns:a16="http://schemas.microsoft.com/office/drawing/2014/main" id="{53F3612D-80FD-0D45-9443-A055A1F1D409}"/>
              </a:ext>
            </a:extLst>
          </p:cNvPr>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21" name="Shape 91" descr="Shape 87">
            <a:extLst>
              <a:ext uri="{FF2B5EF4-FFF2-40B4-BE49-F238E27FC236}">
                <a16:creationId xmlns:a16="http://schemas.microsoft.com/office/drawing/2014/main" id="{F92333F8-2FE9-A249-8F9A-D3C9743B6C07}"/>
              </a:ext>
            </a:extLst>
          </p:cNvPr>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22" name="Shape 90">
            <a:extLst>
              <a:ext uri="{FF2B5EF4-FFF2-40B4-BE49-F238E27FC236}">
                <a16:creationId xmlns:a16="http://schemas.microsoft.com/office/drawing/2014/main" id="{8E94B0A8-2FFB-B148-B608-F9B4282E6D1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23" name="Shape 73">
            <a:extLst>
              <a:ext uri="{FF2B5EF4-FFF2-40B4-BE49-F238E27FC236}">
                <a16:creationId xmlns:a16="http://schemas.microsoft.com/office/drawing/2014/main" id="{1104AEBE-F285-FE40-8516-B04A6310EBE9}"/>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4" name="Shape 74">
            <a:extLst>
              <a:ext uri="{FF2B5EF4-FFF2-40B4-BE49-F238E27FC236}">
                <a16:creationId xmlns:a16="http://schemas.microsoft.com/office/drawing/2014/main" id="{C1B8920F-7F62-6B48-94F4-1F8C25D2C435}"/>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5" name="Shape 75">
            <a:extLst>
              <a:ext uri="{FF2B5EF4-FFF2-40B4-BE49-F238E27FC236}">
                <a16:creationId xmlns:a16="http://schemas.microsoft.com/office/drawing/2014/main" id="{D1069B0A-22A2-3248-9FA5-5EF55D2A18C0}"/>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6" name="Espace réservé du texte 2">
            <a:extLst>
              <a:ext uri="{FF2B5EF4-FFF2-40B4-BE49-F238E27FC236}">
                <a16:creationId xmlns:a16="http://schemas.microsoft.com/office/drawing/2014/main" id="{2786DF42-96AE-2F48-ACF7-E4A1CF186189}"/>
              </a:ext>
            </a:extLst>
          </p:cNvPr>
          <p:cNvSpPr>
            <a:spLocks noGrp="1"/>
          </p:cNvSpPr>
          <p:nvPr>
            <p:ph type="body" idx="1"/>
          </p:nvPr>
        </p:nvSpPr>
        <p:spPr>
          <a:xfrm>
            <a:off x="343049" y="1238023"/>
            <a:ext cx="8520602" cy="3361652"/>
          </a:xfrm>
        </p:spPr>
        <p:txBody>
          <a:bodyPr anchor="ctr"/>
          <a:lstStyle/>
          <a:p>
            <a:pPr marL="139700" lvl="0" indent="0" algn="l">
              <a:buClr>
                <a:srgbClr val="F1C232"/>
              </a:buClr>
              <a:buSzPts val="2000"/>
            </a:pPr>
            <a:r>
              <a:rPr lang="fr-FR" sz="2000" b="1" dirty="0">
                <a:solidFill>
                  <a:srgbClr val="FF0000"/>
                </a:solidFill>
                <a:latin typeface="Century Gothic" panose="020B0502020202020204" pitchFamily="34" charset="0"/>
              </a:rPr>
              <a:t>Deux inconvénients majeurs apparaissent :</a:t>
            </a:r>
          </a:p>
          <a:p>
            <a:pPr marL="139700" lvl="0"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fonctions écrites pour un projet ne seront que </a:t>
            </a:r>
            <a:r>
              <a:rPr lang="fr-FR" sz="2000" b="1" dirty="0">
                <a:solidFill>
                  <a:schemeClr val="tx1"/>
                </a:solidFill>
                <a:latin typeface="Century Gothic" panose="020B0502020202020204" pitchFamily="34" charset="0"/>
                <a:ea typeface="Century Gothic"/>
                <a:cs typeface="Century Gothic"/>
                <a:sym typeface="Century Gothic"/>
              </a:rPr>
              <a:t>rarement utilisables dans un autre projet.</a:t>
            </a:r>
            <a:br>
              <a:rPr lang="fr-FR" sz="2000" b="1" dirty="0">
                <a:solidFill>
                  <a:schemeClr val="tx1"/>
                </a:solidFill>
                <a:latin typeface="Century Gothic" panose="020B0502020202020204" pitchFamily="34" charset="0"/>
                <a:ea typeface="Century Gothic"/>
                <a:cs typeface="Century Gothic"/>
                <a:sym typeface="Century Gothic"/>
              </a:rPr>
            </a:b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découplage entre données et fonctions fait qu’une modification des structures de données entraine de multiples points de correction du logiciel.</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292361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p:nvPr/>
        </p:nvSpPr>
        <p:spPr>
          <a:xfrm>
            <a:off x="-3425250" y="-1"/>
            <a:ext cx="5227200" cy="5143500"/>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4852F1D9-9A98-5D4C-8F32-3EDF1347DB2A}"/>
              </a:ext>
            </a:extLst>
          </p:cNvPr>
          <p:cNvSpPr>
            <a:spLocks noGrp="1"/>
          </p:cNvSpPr>
          <p:nvPr>
            <p:ph type="body" idx="1"/>
          </p:nvPr>
        </p:nvSpPr>
        <p:spPr>
          <a:xfrm>
            <a:off x="343049" y="1238023"/>
            <a:ext cx="8520602" cy="3248753"/>
          </a:xfrm>
        </p:spPr>
        <p:txBody>
          <a:bodyPr anchor="ctr"/>
          <a:lstStyle/>
          <a:p>
            <a:pPr marL="0" lvl="0" indent="0" algn="l">
              <a:lnSpc>
                <a:spcPct val="120000"/>
              </a:lnSpc>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Syntaxe de la fonction “</a:t>
            </a:r>
            <a:r>
              <a:rPr lang="fr-FR" sz="2000" b="1" u="sng" dirty="0" err="1">
                <a:solidFill>
                  <a:schemeClr val="tx1"/>
                </a:solidFill>
                <a:latin typeface="Century Gothic" panose="020B0502020202020204" pitchFamily="34" charset="0"/>
                <a:ea typeface="Century Gothic"/>
                <a:cs typeface="Century Gothic"/>
                <a:sym typeface="Century Gothic"/>
              </a:rPr>
              <a:t>nextLine</a:t>
            </a:r>
            <a:r>
              <a:rPr lang="fr-FR" sz="2000" b="1" u="sng" dirty="0">
                <a:solidFill>
                  <a:schemeClr val="tx1"/>
                </a:solidFill>
                <a:latin typeface="Century Gothic" panose="020B0502020202020204" pitchFamily="34" charset="0"/>
                <a:ea typeface="Century Gothic"/>
                <a:cs typeface="Century Gothic"/>
                <a:sym typeface="Century Gothic"/>
              </a:rPr>
              <a:t>”</a:t>
            </a:r>
            <a:r>
              <a:rPr lang="fr-FR" sz="2000" b="1" dirty="0">
                <a:solidFill>
                  <a:schemeClr val="tx1"/>
                </a:solidFill>
                <a:latin typeface="Century Gothic" panose="020B0502020202020204" pitchFamily="34" charset="0"/>
                <a:ea typeface="Century Gothic"/>
                <a:cs typeface="Century Gothic"/>
                <a:sym typeface="Century Gothic"/>
              </a:rPr>
              <a:t> :</a:t>
            </a:r>
            <a:endParaRPr lang="fr-FR" sz="1400" dirty="0">
              <a:solidFill>
                <a:schemeClr val="tx1"/>
              </a:solidFill>
              <a:latin typeface="Century Gothic" panose="020B0502020202020204" pitchFamily="34" charset="0"/>
            </a:endParaRPr>
          </a:p>
          <a:p>
            <a:pPr lvl="0" indent="-190500" algn="l">
              <a:lnSpc>
                <a:spcPct val="120000"/>
              </a:lnSpc>
              <a:buClr>
                <a:srgbClr val="000000"/>
              </a:buClr>
              <a:buSzPts val="2000"/>
            </a:pPr>
            <a:endParaRPr lang="fr-FR" sz="2000" dirty="0">
              <a:solidFill>
                <a:schemeClr val="tx1"/>
              </a:solidFill>
              <a:latin typeface="Century Gothic" panose="020B0502020202020204" pitchFamily="34" charset="0"/>
            </a:endParaRPr>
          </a:p>
          <a:p>
            <a:pPr lvl="0" indent="-190500" algn="l">
              <a:lnSpc>
                <a:spcPct val="120000"/>
              </a:lnSpc>
              <a:buClr>
                <a:srgbClr val="000000"/>
              </a:buClr>
              <a:buSzPts val="2000"/>
            </a:pPr>
            <a:endParaRPr lang="fr-FR" sz="2000"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marL="0" lvl="0" indent="0" algn="l">
              <a:lnSpc>
                <a:spcPct val="120000"/>
              </a:lnSpc>
              <a:buClr>
                <a:srgbClr val="000000"/>
              </a:buClr>
              <a:buSzPts val="1400"/>
            </a:pPr>
            <a:endParaRPr lang="fr-FR" sz="1400" dirty="0">
              <a:solidFill>
                <a:schemeClr val="tx1"/>
              </a:solidFill>
              <a:latin typeface="Century Gothic" panose="020B0502020202020204" pitchFamily="34" charset="0"/>
            </a:endParaRPr>
          </a:p>
          <a:p>
            <a:pPr lvl="0" indent="-317500" algn="l">
              <a:lnSpc>
                <a:spcPct val="120000"/>
              </a:lnSpc>
              <a:buClr>
                <a:srgbClr val="F1C232"/>
              </a:buClr>
              <a:buSzPts val="2000"/>
              <a:buFont typeface="Century Gothic"/>
              <a:buChar char="●"/>
            </a:pPr>
            <a:r>
              <a:rPr lang="fr-FR" sz="2000" dirty="0" err="1">
                <a:solidFill>
                  <a:schemeClr val="tx1"/>
                </a:solidFill>
                <a:latin typeface="Century Gothic" panose="020B0502020202020204" pitchFamily="34" charset="0"/>
                <a:ea typeface="Century Gothic"/>
                <a:cs typeface="Century Gothic"/>
                <a:sym typeface="Century Gothic"/>
              </a:rPr>
              <a:t>scanner.nextLine</a:t>
            </a:r>
            <a:r>
              <a:rPr lang="fr-FR" sz="2000" dirty="0">
                <a:solidFill>
                  <a:schemeClr val="tx1"/>
                </a:solidFill>
                <a:latin typeface="Century Gothic" panose="020B0502020202020204" pitchFamily="34" charset="0"/>
                <a:ea typeface="Century Gothic"/>
                <a:cs typeface="Century Gothic"/>
                <a:sym typeface="Century Gothic"/>
              </a:rPr>
              <a:t>() attend que l’utilisateur saisisse une donnée dans la console avant de continuer l'exécution</a:t>
            </a:r>
          </a:p>
          <a:p>
            <a:pPr lvl="0" indent="-317500" algn="l">
              <a:lnSpc>
                <a:spcPct val="120000"/>
              </a:lnSpc>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format récupérer est de type String (chaîne de caractères)</a:t>
            </a:r>
          </a:p>
        </p:txBody>
      </p:sp>
      <p:pic>
        <p:nvPicPr>
          <p:cNvPr id="523" name="Shape 523" descr="Shape 87"/>
          <p:cNvPicPr preferRelativeResize="0"/>
          <p:nvPr/>
        </p:nvPicPr>
        <p:blipFill rotWithShape="1">
          <a:blip r:embed="rId3">
            <a:alphaModFix/>
          </a:blip>
          <a:srcRect/>
          <a:stretch/>
        </p:blipFill>
        <p:spPr>
          <a:xfrm>
            <a:off x="311699" y="4599675"/>
            <a:ext cx="1885753" cy="430926"/>
          </a:xfrm>
          <a:prstGeom prst="rect">
            <a:avLst/>
          </a:prstGeom>
          <a:noFill/>
          <a:ln>
            <a:noFill/>
          </a:ln>
        </p:spPr>
      </p:pic>
      <p:sp>
        <p:nvSpPr>
          <p:cNvPr id="528" name="Shape 528"/>
          <p:cNvSpPr/>
          <p:nvPr/>
        </p:nvSpPr>
        <p:spPr>
          <a:xfrm>
            <a:off x="1991998" y="2004111"/>
            <a:ext cx="5535637" cy="1018057"/>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AF9F7"/>
              </a:buClr>
              <a:buSzPts val="2000"/>
              <a:buFont typeface="Arial"/>
              <a:buNone/>
            </a:pPr>
            <a:r>
              <a:rPr lang="fr-FR" sz="2000" dirty="0">
                <a:solidFill>
                  <a:srgbClr val="FAF9F7"/>
                </a:solidFill>
                <a:latin typeface="Century Gothic" panose="020B0502020202020204" pitchFamily="34" charset="0"/>
              </a:rPr>
              <a:t>Scanner scanner = new Scanner(System.in);</a:t>
            </a:r>
          </a:p>
          <a:p>
            <a:pPr marL="0" marR="0" lvl="0" indent="0" algn="l" rtl="0">
              <a:lnSpc>
                <a:spcPct val="100000"/>
              </a:lnSpc>
              <a:spcBef>
                <a:spcPts val="0"/>
              </a:spcBef>
              <a:spcAft>
                <a:spcPts val="0"/>
              </a:spcAft>
              <a:buClr>
                <a:srgbClr val="FAF9F7"/>
              </a:buClr>
              <a:buSzPts val="2000"/>
              <a:buFont typeface="Arial"/>
              <a:buNone/>
            </a:pPr>
            <a:r>
              <a:rPr lang="fr-FR" sz="2000" dirty="0">
                <a:solidFill>
                  <a:srgbClr val="FAF9F7"/>
                </a:solidFill>
                <a:latin typeface="Century Gothic" panose="020B0502020202020204" pitchFamily="34" charset="0"/>
              </a:rPr>
              <a:t>String line = scanner.nextLine();</a:t>
            </a:r>
          </a:p>
        </p:txBody>
      </p:sp>
      <p:sp>
        <p:nvSpPr>
          <p:cNvPr id="14" name="Shape 90">
            <a:extLst>
              <a:ext uri="{FF2B5EF4-FFF2-40B4-BE49-F238E27FC236}">
                <a16:creationId xmlns:a16="http://schemas.microsoft.com/office/drawing/2014/main" id="{5205C048-84C4-1340-B5CC-378912E3FCF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d. Lecture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31D4EFB8-AFB0-824D-A4D8-46D23ADF787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EFC2D276-BFF0-1744-918E-FDB46FD6A00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00FA9D19-82F8-7D4C-9509-2C3EA583B4A0}"/>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7596724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p:nvPr/>
        </p:nvSpPr>
        <p:spPr>
          <a:xfrm>
            <a:off x="-3425250" y="-1"/>
            <a:ext cx="5227200" cy="5143500"/>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35" name="Shape 535" descr="Shape 87"/>
          <p:cNvPicPr preferRelativeResize="0"/>
          <p:nvPr/>
        </p:nvPicPr>
        <p:blipFill rotWithShape="1">
          <a:blip r:embed="rId3">
            <a:alphaModFix/>
          </a:blip>
          <a:srcRect/>
          <a:stretch/>
        </p:blipFill>
        <p:spPr>
          <a:xfrm>
            <a:off x="311699" y="4599675"/>
            <a:ext cx="1885753" cy="430926"/>
          </a:xfrm>
          <a:prstGeom prst="rect">
            <a:avLst/>
          </a:prstGeom>
          <a:noFill/>
          <a:ln>
            <a:noFill/>
          </a:ln>
        </p:spPr>
      </p:pic>
      <p:sp>
        <p:nvSpPr>
          <p:cNvPr id="539" name="Shape 539"/>
          <p:cNvSpPr txBox="1"/>
          <p:nvPr/>
        </p:nvSpPr>
        <p:spPr>
          <a:xfrm>
            <a:off x="311699" y="1372012"/>
            <a:ext cx="78653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Exemple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pic>
        <p:nvPicPr>
          <p:cNvPr id="540" name="Shape 540"/>
          <p:cNvPicPr preferRelativeResize="0"/>
          <p:nvPr/>
        </p:nvPicPr>
        <p:blipFill>
          <a:blip r:embed="rId4">
            <a:alphaModFix/>
          </a:blip>
          <a:stretch>
            <a:fillRect/>
          </a:stretch>
        </p:blipFill>
        <p:spPr>
          <a:xfrm>
            <a:off x="1733861" y="2248166"/>
            <a:ext cx="5676875" cy="1213150"/>
          </a:xfrm>
          <a:prstGeom prst="rect">
            <a:avLst/>
          </a:prstGeom>
          <a:noFill/>
          <a:ln>
            <a:noFill/>
          </a:ln>
        </p:spPr>
      </p:pic>
      <p:sp>
        <p:nvSpPr>
          <p:cNvPr id="14" name="Shape 90">
            <a:extLst>
              <a:ext uri="{FF2B5EF4-FFF2-40B4-BE49-F238E27FC236}">
                <a16:creationId xmlns:a16="http://schemas.microsoft.com/office/drawing/2014/main" id="{8298393D-BEEA-C346-8EF2-6EBE00F8092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d. Lecture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C24F20FF-87C1-9546-B28E-144FD73DD440}"/>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8E0DEF2B-A4C1-F644-A171-6C0EA9B1631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286B78B7-F9CE-5D40-9DCE-9EB285BEB0F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489778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FIN Introduction au JAVA</a:t>
            </a:r>
          </a:p>
        </p:txBody>
      </p:sp>
    </p:spTree>
    <p:extLst>
      <p:ext uri="{BB962C8B-B14F-4D97-AF65-F5344CB8AC3E}">
        <p14:creationId xmlns:p14="http://schemas.microsoft.com/office/powerpoint/2010/main" val="8715306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2" name="ZoneTexte 11">
            <a:extLst>
              <a:ext uri="{FF2B5EF4-FFF2-40B4-BE49-F238E27FC236}">
                <a16:creationId xmlns:a16="http://schemas.microsoft.com/office/drawing/2014/main" id="{9D8DB3E1-9ED1-4149-93BF-14E48BF2A440}"/>
              </a:ext>
            </a:extLst>
          </p:cNvPr>
          <p:cNvSpPr txBox="1"/>
          <p:nvPr/>
        </p:nvSpPr>
        <p:spPr>
          <a:xfrm>
            <a:off x="311699" y="1250465"/>
            <a:ext cx="8521199" cy="400110"/>
          </a:xfrm>
          <a:prstGeom prst="rect">
            <a:avLst/>
          </a:prstGeom>
          <a:noFill/>
        </p:spPr>
        <p:txBody>
          <a:bodyPr wrap="square" rtlCol="0">
            <a:spAutoFit/>
          </a:bodyPr>
          <a:lstStyle/>
          <a:p>
            <a:r>
              <a:rPr lang="fr-FR" sz="2000" b="1" dirty="0">
                <a:solidFill>
                  <a:schemeClr val="tx1"/>
                </a:solidFill>
                <a:latin typeface="Century Gothic" panose="020B0502020202020204" pitchFamily="34" charset="0"/>
              </a:rPr>
              <a:t>Syntaxe de la déclaration d’une classe</a:t>
            </a:r>
            <a:endParaRPr lang="fr-FR" sz="1800" b="1" dirty="0">
              <a:solidFill>
                <a:schemeClr val="tx1"/>
              </a:solidFill>
              <a:latin typeface="Century Gothic" panose="020B0502020202020204" pitchFamily="34" charset="0"/>
            </a:endParaRPr>
          </a:p>
        </p:txBody>
      </p:sp>
      <p:pic>
        <p:nvPicPr>
          <p:cNvPr id="13" name="Image 12">
            <a:extLst>
              <a:ext uri="{FF2B5EF4-FFF2-40B4-BE49-F238E27FC236}">
                <a16:creationId xmlns:a16="http://schemas.microsoft.com/office/drawing/2014/main" id="{1DC8CB6D-3A80-A644-862B-960A754D9FB5}"/>
              </a:ext>
            </a:extLst>
          </p:cNvPr>
          <p:cNvPicPr>
            <a:picLocks noChangeAspect="1"/>
          </p:cNvPicPr>
          <p:nvPr/>
        </p:nvPicPr>
        <p:blipFill>
          <a:blip r:embed="rId4"/>
          <a:stretch>
            <a:fillRect/>
          </a:stretch>
        </p:blipFill>
        <p:spPr>
          <a:xfrm>
            <a:off x="5183417" y="1750805"/>
            <a:ext cx="3374729" cy="2943514"/>
          </a:xfrm>
          <a:prstGeom prst="rect">
            <a:avLst/>
          </a:prstGeom>
        </p:spPr>
      </p:pic>
      <p:sp>
        <p:nvSpPr>
          <p:cNvPr id="4" name="ZoneTexte 3">
            <a:extLst>
              <a:ext uri="{FF2B5EF4-FFF2-40B4-BE49-F238E27FC236}">
                <a16:creationId xmlns:a16="http://schemas.microsoft.com/office/drawing/2014/main" id="{6FF8FFA5-6DA7-014F-957A-3D42B20F4FBA}"/>
              </a:ext>
            </a:extLst>
          </p:cNvPr>
          <p:cNvSpPr txBox="1"/>
          <p:nvPr/>
        </p:nvSpPr>
        <p:spPr>
          <a:xfrm>
            <a:off x="5027559" y="1750804"/>
            <a:ext cx="2658353" cy="261610"/>
          </a:xfrm>
          <a:prstGeom prst="rect">
            <a:avLst/>
          </a:prstGeom>
          <a:noFill/>
          <a:ln w="28575">
            <a:solidFill>
              <a:srgbClr val="FF0000"/>
            </a:solidFill>
          </a:ln>
        </p:spPr>
        <p:txBody>
          <a:bodyPr wrap="square" rtlCol="0">
            <a:spAutoFit/>
          </a:bodyPr>
          <a:lstStyle/>
          <a:p>
            <a:endParaRPr lang="fr-FR" sz="1050" dirty="0">
              <a:latin typeface="Century Gothic" panose="020B0502020202020204" pitchFamily="34" charset="0"/>
            </a:endParaRPr>
          </a:p>
        </p:txBody>
      </p:sp>
      <p:sp>
        <p:nvSpPr>
          <p:cNvPr id="11" name="Shape 90">
            <a:extLst>
              <a:ext uri="{FF2B5EF4-FFF2-40B4-BE49-F238E27FC236}">
                <a16:creationId xmlns:a16="http://schemas.microsoft.com/office/drawing/2014/main" id="{A02B0DBA-F6C8-C244-8679-589249DD009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b. Syntaxe générale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6A6F4311-DDA4-AD4C-A209-9C6BBAF7BD9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7B6E0822-8A5C-B247-A0A7-D75EC53A6F7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D1D6B187-3DB8-C446-BF2B-DF8A2DCC549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pic>
        <p:nvPicPr>
          <p:cNvPr id="5" name="Image 4">
            <a:extLst>
              <a:ext uri="{FF2B5EF4-FFF2-40B4-BE49-F238E27FC236}">
                <a16:creationId xmlns:a16="http://schemas.microsoft.com/office/drawing/2014/main" id="{B0CF6CCB-E690-7F45-A429-594029C60BA1}"/>
              </a:ext>
            </a:extLst>
          </p:cNvPr>
          <p:cNvPicPr>
            <a:picLocks noChangeAspect="1"/>
          </p:cNvPicPr>
          <p:nvPr/>
        </p:nvPicPr>
        <p:blipFill>
          <a:blip r:embed="rId5"/>
          <a:stretch>
            <a:fillRect/>
          </a:stretch>
        </p:blipFill>
        <p:spPr>
          <a:xfrm>
            <a:off x="1965558" y="2058153"/>
            <a:ext cx="2590800" cy="1879600"/>
          </a:xfrm>
          <a:prstGeom prst="rect">
            <a:avLst/>
          </a:prstGeom>
        </p:spPr>
      </p:pic>
      <p:sp>
        <p:nvSpPr>
          <p:cNvPr id="17" name="ZoneTexte 16">
            <a:extLst>
              <a:ext uri="{FF2B5EF4-FFF2-40B4-BE49-F238E27FC236}">
                <a16:creationId xmlns:a16="http://schemas.microsoft.com/office/drawing/2014/main" id="{8B641818-5417-CD41-BF76-3D07D2752502}"/>
              </a:ext>
            </a:extLst>
          </p:cNvPr>
          <p:cNvSpPr txBox="1"/>
          <p:nvPr/>
        </p:nvSpPr>
        <p:spPr>
          <a:xfrm>
            <a:off x="1931781" y="2126290"/>
            <a:ext cx="2658353" cy="261610"/>
          </a:xfrm>
          <a:prstGeom prst="rect">
            <a:avLst/>
          </a:prstGeom>
          <a:noFill/>
          <a:ln w="28575">
            <a:solidFill>
              <a:srgbClr val="FF0000"/>
            </a:solidFill>
          </a:ln>
        </p:spPr>
        <p:txBody>
          <a:bodyPr wrap="square" rtlCol="0">
            <a:spAutoFit/>
          </a:bodyPr>
          <a:lstStyle/>
          <a:p>
            <a:endParaRPr lang="fr-FR" sz="1050" dirty="0">
              <a:latin typeface="Century Gothic" panose="020B0502020202020204" pitchFamily="34" charset="0"/>
            </a:endParaRPr>
          </a:p>
        </p:txBody>
      </p:sp>
    </p:spTree>
    <p:extLst>
      <p:ext uri="{BB962C8B-B14F-4D97-AF65-F5344CB8AC3E}">
        <p14:creationId xmlns:p14="http://schemas.microsoft.com/office/powerpoint/2010/main" val="39013352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c. Attributs et méthodes de classe</a:t>
            </a:r>
          </a:p>
        </p:txBody>
      </p:sp>
    </p:spTree>
    <p:extLst>
      <p:ext uri="{BB962C8B-B14F-4D97-AF65-F5344CB8AC3E}">
        <p14:creationId xmlns:p14="http://schemas.microsoft.com/office/powerpoint/2010/main" val="270067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3" name="Image 12">
            <a:extLst>
              <a:ext uri="{FF2B5EF4-FFF2-40B4-BE49-F238E27FC236}">
                <a16:creationId xmlns:a16="http://schemas.microsoft.com/office/drawing/2014/main" id="{1DC8CB6D-3A80-A644-862B-960A754D9FB5}"/>
              </a:ext>
            </a:extLst>
          </p:cNvPr>
          <p:cNvPicPr>
            <a:picLocks noChangeAspect="1"/>
          </p:cNvPicPr>
          <p:nvPr/>
        </p:nvPicPr>
        <p:blipFill>
          <a:blip r:embed="rId4"/>
          <a:stretch>
            <a:fillRect/>
          </a:stretch>
        </p:blipFill>
        <p:spPr>
          <a:xfrm>
            <a:off x="5538899" y="1844181"/>
            <a:ext cx="3293999" cy="2873099"/>
          </a:xfrm>
          <a:prstGeom prst="rect">
            <a:avLst/>
          </a:prstGeom>
        </p:spPr>
      </p:pic>
      <p:sp>
        <p:nvSpPr>
          <p:cNvPr id="11" name="ZoneTexte 10">
            <a:extLst>
              <a:ext uri="{FF2B5EF4-FFF2-40B4-BE49-F238E27FC236}">
                <a16:creationId xmlns:a16="http://schemas.microsoft.com/office/drawing/2014/main" id="{F432420D-5AB5-0244-AB26-BA2FE0363A13}"/>
              </a:ext>
            </a:extLst>
          </p:cNvPr>
          <p:cNvSpPr txBox="1"/>
          <p:nvPr/>
        </p:nvSpPr>
        <p:spPr>
          <a:xfrm>
            <a:off x="5505123" y="2126290"/>
            <a:ext cx="2590332" cy="369332"/>
          </a:xfrm>
          <a:prstGeom prst="rect">
            <a:avLst/>
          </a:prstGeom>
          <a:noFill/>
          <a:ln w="28575">
            <a:solidFill>
              <a:srgbClr val="FF0000"/>
            </a:solidFill>
          </a:ln>
        </p:spPr>
        <p:txBody>
          <a:bodyPr wrap="square" rtlCol="0">
            <a:spAutoFit/>
          </a:bodyPr>
          <a:lstStyle/>
          <a:p>
            <a:endParaRPr lang="fr-FR" sz="1800" dirty="0">
              <a:latin typeface="Century Gothic" panose="020B0502020202020204" pitchFamily="34" charset="0"/>
            </a:endParaRPr>
          </a:p>
        </p:txBody>
      </p:sp>
      <p:sp>
        <p:nvSpPr>
          <p:cNvPr id="14" name="Shape 90">
            <a:extLst>
              <a:ext uri="{FF2B5EF4-FFF2-40B4-BE49-F238E27FC236}">
                <a16:creationId xmlns:a16="http://schemas.microsoft.com/office/drawing/2014/main" id="{38817020-8060-2342-B989-E9C8D3485969}"/>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c.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6967139B-B5F3-FC49-AD0A-BB7D38E7990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CA6DFA85-41B0-2046-8A3D-DE750074E16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0582F2DE-3E85-9B48-986B-3371B77B160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2" name="ZoneTexte 21">
            <a:extLst>
              <a:ext uri="{FF2B5EF4-FFF2-40B4-BE49-F238E27FC236}">
                <a16:creationId xmlns:a16="http://schemas.microsoft.com/office/drawing/2014/main" id="{B05E6B1B-E57B-D249-99B1-56A0281E667B}"/>
              </a:ext>
            </a:extLst>
          </p:cNvPr>
          <p:cNvSpPr txBox="1"/>
          <p:nvPr/>
        </p:nvSpPr>
        <p:spPr>
          <a:xfrm>
            <a:off x="311699" y="1250465"/>
            <a:ext cx="8521199" cy="400110"/>
          </a:xfrm>
          <a:prstGeom prst="rect">
            <a:avLst/>
          </a:prstGeom>
          <a:noFill/>
        </p:spPr>
        <p:txBody>
          <a:bodyPr wrap="square" rtlCol="0">
            <a:spAutoFit/>
          </a:bodyPr>
          <a:lstStyle/>
          <a:p>
            <a:r>
              <a:rPr lang="fr-FR" sz="2000" b="1" dirty="0">
                <a:solidFill>
                  <a:schemeClr val="tx1"/>
                </a:solidFill>
                <a:latin typeface="Century Gothic" panose="020B0502020202020204" pitchFamily="34" charset="0"/>
              </a:rPr>
              <a:t>Syntaxe de la déclaration d’un attribut</a:t>
            </a:r>
            <a:endParaRPr lang="fr-FR" sz="1800" b="1" dirty="0">
              <a:solidFill>
                <a:schemeClr val="tx1"/>
              </a:solidFill>
              <a:latin typeface="Century Gothic" panose="020B0502020202020204" pitchFamily="34" charset="0"/>
            </a:endParaRPr>
          </a:p>
        </p:txBody>
      </p:sp>
      <p:pic>
        <p:nvPicPr>
          <p:cNvPr id="12" name="Image 11">
            <a:extLst>
              <a:ext uri="{FF2B5EF4-FFF2-40B4-BE49-F238E27FC236}">
                <a16:creationId xmlns:a16="http://schemas.microsoft.com/office/drawing/2014/main" id="{A73C6B03-336C-DE43-8516-2628616E9F3F}"/>
              </a:ext>
            </a:extLst>
          </p:cNvPr>
          <p:cNvPicPr>
            <a:picLocks noChangeAspect="1"/>
          </p:cNvPicPr>
          <p:nvPr/>
        </p:nvPicPr>
        <p:blipFill>
          <a:blip r:embed="rId5"/>
          <a:stretch>
            <a:fillRect/>
          </a:stretch>
        </p:blipFill>
        <p:spPr>
          <a:xfrm>
            <a:off x="1965558" y="2058153"/>
            <a:ext cx="2590800" cy="1879600"/>
          </a:xfrm>
          <a:prstGeom prst="rect">
            <a:avLst/>
          </a:prstGeom>
        </p:spPr>
      </p:pic>
      <p:sp>
        <p:nvSpPr>
          <p:cNvPr id="18" name="ZoneTexte 17">
            <a:extLst>
              <a:ext uri="{FF2B5EF4-FFF2-40B4-BE49-F238E27FC236}">
                <a16:creationId xmlns:a16="http://schemas.microsoft.com/office/drawing/2014/main" id="{4D41C20F-D5CD-524E-8BDD-5A30BD28D7BA}"/>
              </a:ext>
            </a:extLst>
          </p:cNvPr>
          <p:cNvSpPr txBox="1"/>
          <p:nvPr/>
        </p:nvSpPr>
        <p:spPr>
          <a:xfrm>
            <a:off x="1885896" y="2440944"/>
            <a:ext cx="2658353" cy="261610"/>
          </a:xfrm>
          <a:prstGeom prst="rect">
            <a:avLst/>
          </a:prstGeom>
          <a:noFill/>
          <a:ln w="28575">
            <a:solidFill>
              <a:srgbClr val="FF0000"/>
            </a:solidFill>
          </a:ln>
        </p:spPr>
        <p:txBody>
          <a:bodyPr wrap="square" rtlCol="0">
            <a:spAutoFit/>
          </a:bodyPr>
          <a:lstStyle/>
          <a:p>
            <a:endParaRPr lang="fr-FR" sz="1050" dirty="0">
              <a:latin typeface="Century Gothic" panose="020B0502020202020204" pitchFamily="34" charset="0"/>
            </a:endParaRPr>
          </a:p>
        </p:txBody>
      </p:sp>
    </p:spTree>
    <p:extLst>
      <p:ext uri="{BB962C8B-B14F-4D97-AF65-F5344CB8AC3E}">
        <p14:creationId xmlns:p14="http://schemas.microsoft.com/office/powerpoint/2010/main" val="32267940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3" name="Image 12">
            <a:extLst>
              <a:ext uri="{FF2B5EF4-FFF2-40B4-BE49-F238E27FC236}">
                <a16:creationId xmlns:a16="http://schemas.microsoft.com/office/drawing/2014/main" id="{1DC8CB6D-3A80-A644-862B-960A754D9FB5}"/>
              </a:ext>
            </a:extLst>
          </p:cNvPr>
          <p:cNvPicPr>
            <a:picLocks noChangeAspect="1"/>
          </p:cNvPicPr>
          <p:nvPr/>
        </p:nvPicPr>
        <p:blipFill>
          <a:blip r:embed="rId4"/>
          <a:stretch>
            <a:fillRect/>
          </a:stretch>
        </p:blipFill>
        <p:spPr>
          <a:xfrm>
            <a:off x="4647316" y="1650575"/>
            <a:ext cx="3654556" cy="3187585"/>
          </a:xfrm>
          <a:prstGeom prst="rect">
            <a:avLst/>
          </a:prstGeom>
        </p:spPr>
      </p:pic>
      <p:sp>
        <p:nvSpPr>
          <p:cNvPr id="11" name="ZoneTexte 10">
            <a:extLst>
              <a:ext uri="{FF2B5EF4-FFF2-40B4-BE49-F238E27FC236}">
                <a16:creationId xmlns:a16="http://schemas.microsoft.com/office/drawing/2014/main" id="{F432420D-5AB5-0244-AB26-BA2FE0363A13}"/>
              </a:ext>
            </a:extLst>
          </p:cNvPr>
          <p:cNvSpPr txBox="1"/>
          <p:nvPr/>
        </p:nvSpPr>
        <p:spPr>
          <a:xfrm>
            <a:off x="4752975" y="2864536"/>
            <a:ext cx="2590332" cy="584775"/>
          </a:xfrm>
          <a:prstGeom prst="rect">
            <a:avLst/>
          </a:prstGeom>
          <a:noFill/>
          <a:ln w="28575">
            <a:solidFill>
              <a:srgbClr val="FF0000"/>
            </a:solidFill>
          </a:ln>
        </p:spPr>
        <p:txBody>
          <a:bodyPr wrap="square" rtlCol="0">
            <a:spAutoFit/>
          </a:bodyPr>
          <a:lstStyle/>
          <a:p>
            <a:endParaRPr lang="fr-FR" sz="3200" dirty="0">
              <a:latin typeface="Century Gothic" panose="020B0502020202020204" pitchFamily="34" charset="0"/>
            </a:endParaRPr>
          </a:p>
        </p:txBody>
      </p:sp>
      <p:sp>
        <p:nvSpPr>
          <p:cNvPr id="18" name="Shape 90">
            <a:extLst>
              <a:ext uri="{FF2B5EF4-FFF2-40B4-BE49-F238E27FC236}">
                <a16:creationId xmlns:a16="http://schemas.microsoft.com/office/drawing/2014/main" id="{282BFC63-FF86-D34E-B4C2-52C59DA5CCC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c. Attributs et méthodes de classe</a:t>
            </a:r>
            <a:endParaRPr lang="fr-FR" dirty="0">
              <a:latin typeface="Century Gothic" panose="020B0502020202020204" pitchFamily="34" charset="0"/>
            </a:endParaRPr>
          </a:p>
        </p:txBody>
      </p:sp>
      <p:cxnSp>
        <p:nvCxnSpPr>
          <p:cNvPr id="19" name="Shape 73">
            <a:extLst>
              <a:ext uri="{FF2B5EF4-FFF2-40B4-BE49-F238E27FC236}">
                <a16:creationId xmlns:a16="http://schemas.microsoft.com/office/drawing/2014/main" id="{A9F0FCA5-C7F1-2744-B275-CDCA512380A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0" name="Shape 74">
            <a:extLst>
              <a:ext uri="{FF2B5EF4-FFF2-40B4-BE49-F238E27FC236}">
                <a16:creationId xmlns:a16="http://schemas.microsoft.com/office/drawing/2014/main" id="{2BBEC788-3A43-8146-834B-198DBB679A4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Shape 75">
            <a:extLst>
              <a:ext uri="{FF2B5EF4-FFF2-40B4-BE49-F238E27FC236}">
                <a16:creationId xmlns:a16="http://schemas.microsoft.com/office/drawing/2014/main" id="{2244FFA2-6517-194C-A848-E678E4D000A5}"/>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2" name="ZoneTexte 21">
            <a:extLst>
              <a:ext uri="{FF2B5EF4-FFF2-40B4-BE49-F238E27FC236}">
                <a16:creationId xmlns:a16="http://schemas.microsoft.com/office/drawing/2014/main" id="{50BCFC2E-3520-4B41-A483-481A6FECE4ED}"/>
              </a:ext>
            </a:extLst>
          </p:cNvPr>
          <p:cNvSpPr txBox="1"/>
          <p:nvPr/>
        </p:nvSpPr>
        <p:spPr>
          <a:xfrm>
            <a:off x="311699" y="1250465"/>
            <a:ext cx="8521199" cy="400110"/>
          </a:xfrm>
          <a:prstGeom prst="rect">
            <a:avLst/>
          </a:prstGeom>
          <a:noFill/>
        </p:spPr>
        <p:txBody>
          <a:bodyPr wrap="square" rtlCol="0">
            <a:spAutoFit/>
          </a:bodyPr>
          <a:lstStyle/>
          <a:p>
            <a:r>
              <a:rPr lang="fr-FR" sz="2000" b="1" dirty="0">
                <a:solidFill>
                  <a:schemeClr val="tx1"/>
                </a:solidFill>
                <a:latin typeface="Century Gothic" panose="020B0502020202020204" pitchFamily="34" charset="0"/>
              </a:rPr>
              <a:t>Syntaxe de la déclaration d’un getter</a:t>
            </a:r>
            <a:endParaRPr lang="fr-FR" sz="1800" b="1" dirty="0">
              <a:solidFill>
                <a:schemeClr val="tx1"/>
              </a:solidFill>
              <a:latin typeface="Century Gothic" panose="020B0502020202020204" pitchFamily="34" charset="0"/>
            </a:endParaRPr>
          </a:p>
        </p:txBody>
      </p:sp>
      <p:pic>
        <p:nvPicPr>
          <p:cNvPr id="12" name="Image 11">
            <a:extLst>
              <a:ext uri="{FF2B5EF4-FFF2-40B4-BE49-F238E27FC236}">
                <a16:creationId xmlns:a16="http://schemas.microsoft.com/office/drawing/2014/main" id="{8E9F92A5-7CE9-8C45-884D-5B52040997F0}"/>
              </a:ext>
            </a:extLst>
          </p:cNvPr>
          <p:cNvPicPr>
            <a:picLocks noChangeAspect="1"/>
          </p:cNvPicPr>
          <p:nvPr/>
        </p:nvPicPr>
        <p:blipFill>
          <a:blip r:embed="rId5"/>
          <a:stretch>
            <a:fillRect/>
          </a:stretch>
        </p:blipFill>
        <p:spPr>
          <a:xfrm>
            <a:off x="1965558" y="2058153"/>
            <a:ext cx="2590800" cy="1879600"/>
          </a:xfrm>
          <a:prstGeom prst="rect">
            <a:avLst/>
          </a:prstGeom>
        </p:spPr>
      </p:pic>
      <p:sp>
        <p:nvSpPr>
          <p:cNvPr id="14" name="ZoneTexte 13">
            <a:extLst>
              <a:ext uri="{FF2B5EF4-FFF2-40B4-BE49-F238E27FC236}">
                <a16:creationId xmlns:a16="http://schemas.microsoft.com/office/drawing/2014/main" id="{B8698615-8284-9245-A9AA-849AB38EBD6E}"/>
              </a:ext>
            </a:extLst>
          </p:cNvPr>
          <p:cNvSpPr txBox="1"/>
          <p:nvPr/>
        </p:nvSpPr>
        <p:spPr>
          <a:xfrm>
            <a:off x="1874600" y="3026118"/>
            <a:ext cx="2658353" cy="261610"/>
          </a:xfrm>
          <a:prstGeom prst="rect">
            <a:avLst/>
          </a:prstGeom>
          <a:noFill/>
          <a:ln w="28575">
            <a:solidFill>
              <a:srgbClr val="FF0000"/>
            </a:solidFill>
          </a:ln>
        </p:spPr>
        <p:txBody>
          <a:bodyPr wrap="square" rtlCol="0">
            <a:spAutoFit/>
          </a:bodyPr>
          <a:lstStyle/>
          <a:p>
            <a:endParaRPr lang="fr-FR" sz="1050" dirty="0">
              <a:latin typeface="Century Gothic" panose="020B0502020202020204" pitchFamily="34" charset="0"/>
            </a:endParaRPr>
          </a:p>
        </p:txBody>
      </p:sp>
    </p:spTree>
    <p:extLst>
      <p:ext uri="{BB962C8B-B14F-4D97-AF65-F5344CB8AC3E}">
        <p14:creationId xmlns:p14="http://schemas.microsoft.com/office/powerpoint/2010/main" val="1000803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3" name="Image 12">
            <a:extLst>
              <a:ext uri="{FF2B5EF4-FFF2-40B4-BE49-F238E27FC236}">
                <a16:creationId xmlns:a16="http://schemas.microsoft.com/office/drawing/2014/main" id="{1DC8CB6D-3A80-A644-862B-960A754D9FB5}"/>
              </a:ext>
            </a:extLst>
          </p:cNvPr>
          <p:cNvPicPr>
            <a:picLocks noChangeAspect="1"/>
          </p:cNvPicPr>
          <p:nvPr/>
        </p:nvPicPr>
        <p:blipFill>
          <a:blip r:embed="rId4"/>
          <a:stretch>
            <a:fillRect/>
          </a:stretch>
        </p:blipFill>
        <p:spPr>
          <a:xfrm>
            <a:off x="4978142" y="1650575"/>
            <a:ext cx="3654556" cy="3187585"/>
          </a:xfrm>
          <a:prstGeom prst="rect">
            <a:avLst/>
          </a:prstGeom>
        </p:spPr>
      </p:pic>
      <p:sp>
        <p:nvSpPr>
          <p:cNvPr id="11" name="ZoneTexte 10">
            <a:extLst>
              <a:ext uri="{FF2B5EF4-FFF2-40B4-BE49-F238E27FC236}">
                <a16:creationId xmlns:a16="http://schemas.microsoft.com/office/drawing/2014/main" id="{F432420D-5AB5-0244-AB26-BA2FE0363A13}"/>
              </a:ext>
            </a:extLst>
          </p:cNvPr>
          <p:cNvSpPr txBox="1"/>
          <p:nvPr/>
        </p:nvSpPr>
        <p:spPr>
          <a:xfrm>
            <a:off x="4978142" y="3941398"/>
            <a:ext cx="3654556" cy="584775"/>
          </a:xfrm>
          <a:prstGeom prst="rect">
            <a:avLst/>
          </a:prstGeom>
          <a:noFill/>
          <a:ln w="28575">
            <a:solidFill>
              <a:srgbClr val="FF0000"/>
            </a:solidFill>
          </a:ln>
        </p:spPr>
        <p:txBody>
          <a:bodyPr wrap="square" rtlCol="0">
            <a:spAutoFit/>
          </a:bodyPr>
          <a:lstStyle/>
          <a:p>
            <a:endParaRPr lang="fr-FR" sz="3200" dirty="0">
              <a:latin typeface="Century Gothic" panose="020B0502020202020204" pitchFamily="34" charset="0"/>
            </a:endParaRPr>
          </a:p>
        </p:txBody>
      </p:sp>
      <p:sp>
        <p:nvSpPr>
          <p:cNvPr id="22" name="Shape 90">
            <a:extLst>
              <a:ext uri="{FF2B5EF4-FFF2-40B4-BE49-F238E27FC236}">
                <a16:creationId xmlns:a16="http://schemas.microsoft.com/office/drawing/2014/main" id="{2BE80362-8A8E-7A47-A0A6-C086FA19254D}"/>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c. Attributs et méthodes de classe</a:t>
            </a:r>
            <a:endParaRPr lang="fr-FR" dirty="0">
              <a:latin typeface="Century Gothic" panose="020B0502020202020204" pitchFamily="34" charset="0"/>
            </a:endParaRPr>
          </a:p>
        </p:txBody>
      </p:sp>
      <p:cxnSp>
        <p:nvCxnSpPr>
          <p:cNvPr id="23" name="Shape 73">
            <a:extLst>
              <a:ext uri="{FF2B5EF4-FFF2-40B4-BE49-F238E27FC236}">
                <a16:creationId xmlns:a16="http://schemas.microsoft.com/office/drawing/2014/main" id="{AA4D0F8F-E6BE-C248-A85F-5B2F20E3E51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4" name="Shape 74">
            <a:extLst>
              <a:ext uri="{FF2B5EF4-FFF2-40B4-BE49-F238E27FC236}">
                <a16:creationId xmlns:a16="http://schemas.microsoft.com/office/drawing/2014/main" id="{A01126BB-51D5-6E4D-AB6E-6A386DC3E461}"/>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5" name="Shape 75">
            <a:extLst>
              <a:ext uri="{FF2B5EF4-FFF2-40B4-BE49-F238E27FC236}">
                <a16:creationId xmlns:a16="http://schemas.microsoft.com/office/drawing/2014/main" id="{21D7C804-A9DC-C245-A806-88C42B8B931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6" name="ZoneTexte 25">
            <a:extLst>
              <a:ext uri="{FF2B5EF4-FFF2-40B4-BE49-F238E27FC236}">
                <a16:creationId xmlns:a16="http://schemas.microsoft.com/office/drawing/2014/main" id="{B590F715-1FAE-E04C-B209-E0AF2A97EC6A}"/>
              </a:ext>
            </a:extLst>
          </p:cNvPr>
          <p:cNvSpPr txBox="1"/>
          <p:nvPr/>
        </p:nvSpPr>
        <p:spPr>
          <a:xfrm>
            <a:off x="311699" y="1250465"/>
            <a:ext cx="8521199" cy="400110"/>
          </a:xfrm>
          <a:prstGeom prst="rect">
            <a:avLst/>
          </a:prstGeom>
          <a:noFill/>
        </p:spPr>
        <p:txBody>
          <a:bodyPr wrap="square" rtlCol="0">
            <a:spAutoFit/>
          </a:bodyPr>
          <a:lstStyle/>
          <a:p>
            <a:r>
              <a:rPr lang="fr-FR" sz="2000" b="1" dirty="0">
                <a:solidFill>
                  <a:schemeClr val="tx1"/>
                </a:solidFill>
                <a:latin typeface="Century Gothic" panose="020B0502020202020204" pitchFamily="34" charset="0"/>
              </a:rPr>
              <a:t>Syntaxe de la déclaration d’un setter</a:t>
            </a:r>
            <a:endParaRPr lang="fr-FR" sz="1800" b="1" dirty="0">
              <a:solidFill>
                <a:schemeClr val="tx1"/>
              </a:solidFill>
              <a:latin typeface="Century Gothic" panose="020B0502020202020204" pitchFamily="34" charset="0"/>
            </a:endParaRPr>
          </a:p>
        </p:txBody>
      </p:sp>
      <p:pic>
        <p:nvPicPr>
          <p:cNvPr id="12" name="Image 11">
            <a:extLst>
              <a:ext uri="{FF2B5EF4-FFF2-40B4-BE49-F238E27FC236}">
                <a16:creationId xmlns:a16="http://schemas.microsoft.com/office/drawing/2014/main" id="{CEFD86CB-B032-D947-8F34-8855EE6F52EC}"/>
              </a:ext>
            </a:extLst>
          </p:cNvPr>
          <p:cNvPicPr>
            <a:picLocks noChangeAspect="1"/>
          </p:cNvPicPr>
          <p:nvPr/>
        </p:nvPicPr>
        <p:blipFill>
          <a:blip r:embed="rId5"/>
          <a:stretch>
            <a:fillRect/>
          </a:stretch>
        </p:blipFill>
        <p:spPr>
          <a:xfrm>
            <a:off x="1965558" y="2058153"/>
            <a:ext cx="2590800" cy="1879600"/>
          </a:xfrm>
          <a:prstGeom prst="rect">
            <a:avLst/>
          </a:prstGeom>
        </p:spPr>
      </p:pic>
      <p:sp>
        <p:nvSpPr>
          <p:cNvPr id="14" name="ZoneTexte 13">
            <a:extLst>
              <a:ext uri="{FF2B5EF4-FFF2-40B4-BE49-F238E27FC236}">
                <a16:creationId xmlns:a16="http://schemas.microsoft.com/office/drawing/2014/main" id="{BC5F82B4-4688-7748-A275-4CA67544605A}"/>
              </a:ext>
            </a:extLst>
          </p:cNvPr>
          <p:cNvSpPr txBox="1"/>
          <p:nvPr/>
        </p:nvSpPr>
        <p:spPr>
          <a:xfrm>
            <a:off x="2022529" y="3244367"/>
            <a:ext cx="2456481" cy="261610"/>
          </a:xfrm>
          <a:prstGeom prst="rect">
            <a:avLst/>
          </a:prstGeom>
          <a:noFill/>
          <a:ln w="28575">
            <a:solidFill>
              <a:srgbClr val="FF0000"/>
            </a:solidFill>
          </a:ln>
        </p:spPr>
        <p:txBody>
          <a:bodyPr wrap="square" rtlCol="0">
            <a:spAutoFit/>
          </a:bodyPr>
          <a:lstStyle/>
          <a:p>
            <a:endParaRPr lang="fr-FR" sz="1050" dirty="0">
              <a:latin typeface="Century Gothic" panose="020B0502020202020204" pitchFamily="34" charset="0"/>
            </a:endParaRPr>
          </a:p>
        </p:txBody>
      </p:sp>
    </p:spTree>
    <p:extLst>
      <p:ext uri="{BB962C8B-B14F-4D97-AF65-F5344CB8AC3E}">
        <p14:creationId xmlns:p14="http://schemas.microsoft.com/office/powerpoint/2010/main" val="24394352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AEBB3844-E960-E44F-862D-669F4329FD14}"/>
              </a:ext>
            </a:extLst>
          </p:cNvPr>
          <p:cNvPicPr>
            <a:picLocks noChangeAspect="1"/>
          </p:cNvPicPr>
          <p:nvPr/>
        </p:nvPicPr>
        <p:blipFill>
          <a:blip r:embed="rId4"/>
          <a:stretch>
            <a:fillRect/>
          </a:stretch>
        </p:blipFill>
        <p:spPr>
          <a:xfrm>
            <a:off x="2165649" y="2843361"/>
            <a:ext cx="4813300" cy="1028700"/>
          </a:xfrm>
          <a:prstGeom prst="rect">
            <a:avLst/>
          </a:prstGeom>
        </p:spPr>
      </p:pic>
      <p:sp>
        <p:nvSpPr>
          <p:cNvPr id="11" name="Shape 90">
            <a:extLst>
              <a:ext uri="{FF2B5EF4-FFF2-40B4-BE49-F238E27FC236}">
                <a16:creationId xmlns:a16="http://schemas.microsoft.com/office/drawing/2014/main" id="{39BCC868-54BA-5047-99C8-7A61B37A5AA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c. Attributs et méthodes de classe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95A21185-D47D-5C4E-A5D7-7A3064E0389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6C2A893A-EF13-9B4B-88D9-BF67D645483B}"/>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69D07E68-8E18-5F4D-8FD1-5D54F68BE9FB}"/>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888BFF40-DBFD-2343-97F2-35237E4E390B}"/>
              </a:ext>
            </a:extLst>
          </p:cNvPr>
          <p:cNvSpPr>
            <a:spLocks noGrp="1"/>
          </p:cNvSpPr>
          <p:nvPr>
            <p:ph type="body" idx="1"/>
          </p:nvPr>
        </p:nvSpPr>
        <p:spPr>
          <a:xfrm>
            <a:off x="343049" y="1238023"/>
            <a:ext cx="8520602" cy="1517551"/>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Une première instanciation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Pour </a:t>
            </a:r>
            <a:r>
              <a:rPr lang="fr-FR" sz="2000" b="1" dirty="0">
                <a:solidFill>
                  <a:schemeClr val="tx1"/>
                </a:solidFill>
                <a:latin typeface="Century Gothic" panose="020B0502020202020204" pitchFamily="34" charset="0"/>
                <a:ea typeface="Century Gothic"/>
                <a:cs typeface="Century Gothic"/>
                <a:sym typeface="Century Gothic"/>
              </a:rPr>
              <a:t>créer </a:t>
            </a:r>
            <a:r>
              <a:rPr lang="fr-FR" sz="2000" dirty="0">
                <a:solidFill>
                  <a:schemeClr val="tx1"/>
                </a:solidFill>
                <a:latin typeface="Century Gothic" panose="020B0502020202020204" pitchFamily="34" charset="0"/>
                <a:ea typeface="Century Gothic"/>
                <a:cs typeface="Century Gothic"/>
                <a:sym typeface="Century Gothic"/>
              </a:rPr>
              <a:t>et </a:t>
            </a:r>
            <a:r>
              <a:rPr lang="fr-FR" sz="2000" b="1" dirty="0">
                <a:solidFill>
                  <a:schemeClr val="tx1"/>
                </a:solidFill>
                <a:latin typeface="Century Gothic" panose="020B0502020202020204" pitchFamily="34" charset="0"/>
                <a:ea typeface="Century Gothic"/>
                <a:cs typeface="Century Gothic"/>
                <a:sym typeface="Century Gothic"/>
              </a:rPr>
              <a:t>manipuler un objet </a:t>
            </a:r>
            <a:r>
              <a:rPr lang="fr-FR" sz="2000" dirty="0">
                <a:solidFill>
                  <a:schemeClr val="tx1"/>
                </a:solidFill>
                <a:latin typeface="Century Gothic" panose="020B0502020202020204" pitchFamily="34" charset="0"/>
                <a:ea typeface="Century Gothic"/>
                <a:cs typeface="Century Gothic"/>
                <a:sym typeface="Century Gothic"/>
              </a:rPr>
              <a:t>d’une classe existante :</a:t>
            </a:r>
            <a:endParaRPr lang="fr-FR"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56859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9014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5555E936-69ED-8E41-BC18-5D726D4A6E17}"/>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D30C84C2-3FC9-6544-A6B1-AE877831FE2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3FE2F188-C7F5-C246-9FC1-F30F64C92D1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B6789263-300E-D64B-A073-0294EA7734A0}"/>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0" name="Espace réservé du texte 2">
            <a:extLst>
              <a:ext uri="{FF2B5EF4-FFF2-40B4-BE49-F238E27FC236}">
                <a16:creationId xmlns:a16="http://schemas.microsoft.com/office/drawing/2014/main" id="{BB9407EC-3069-D640-AE30-E734E290C86A}"/>
              </a:ext>
            </a:extLst>
          </p:cNvPr>
          <p:cNvSpPr>
            <a:spLocks noGrp="1"/>
          </p:cNvSpPr>
          <p:nvPr>
            <p:ph type="body" idx="1"/>
          </p:nvPr>
        </p:nvSpPr>
        <p:spPr>
          <a:xfrm>
            <a:off x="343049" y="1238023"/>
            <a:ext cx="8520602" cy="1456016"/>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logiciels ainsi conçus sont donc </a:t>
            </a:r>
            <a:r>
              <a:rPr lang="fr-FR" sz="2000" b="1" dirty="0">
                <a:solidFill>
                  <a:schemeClr val="tx1"/>
                </a:solidFill>
                <a:latin typeface="Century Gothic" panose="020B0502020202020204" pitchFamily="34" charset="0"/>
                <a:ea typeface="Century Gothic"/>
                <a:cs typeface="Century Gothic"/>
                <a:sym typeface="Century Gothic"/>
              </a:rPr>
              <a:t>peu évolutifs</a:t>
            </a:r>
            <a:r>
              <a:rPr lang="fr-FR" sz="2000" dirty="0">
                <a:solidFill>
                  <a:schemeClr val="tx1"/>
                </a:solidFill>
                <a:latin typeface="Century Gothic" panose="020B0502020202020204" pitchFamily="34" charset="0"/>
                <a:ea typeface="Century Gothic"/>
                <a:cs typeface="Century Gothic"/>
                <a:sym typeface="Century Gothic"/>
              </a:rPr>
              <a:t> et </a:t>
            </a:r>
            <a:r>
              <a:rPr lang="fr-FR" sz="2000" b="1" dirty="0">
                <a:solidFill>
                  <a:schemeClr val="tx1"/>
                </a:solidFill>
                <a:latin typeface="Century Gothic" panose="020B0502020202020204" pitchFamily="34" charset="0"/>
                <a:ea typeface="Century Gothic"/>
                <a:cs typeface="Century Gothic"/>
                <a:sym typeface="Century Gothic"/>
              </a:rPr>
              <a:t>difficilement maintenable.</a:t>
            </a:r>
          </a:p>
        </p:txBody>
      </p:sp>
      <p:pic>
        <p:nvPicPr>
          <p:cNvPr id="11" name="Image 10">
            <a:extLst>
              <a:ext uri="{FF2B5EF4-FFF2-40B4-BE49-F238E27FC236}">
                <a16:creationId xmlns:a16="http://schemas.microsoft.com/office/drawing/2014/main" id="{8C8A92A9-0DCC-4942-8049-F84B419E8AF3}"/>
              </a:ext>
            </a:extLst>
          </p:cNvPr>
          <p:cNvPicPr>
            <a:picLocks noChangeAspect="1"/>
          </p:cNvPicPr>
          <p:nvPr/>
        </p:nvPicPr>
        <p:blipFill>
          <a:blip r:embed="rId4"/>
          <a:stretch>
            <a:fillRect/>
          </a:stretch>
        </p:blipFill>
        <p:spPr>
          <a:xfrm>
            <a:off x="2605419" y="2781826"/>
            <a:ext cx="3995861" cy="1421020"/>
          </a:xfrm>
          <a:prstGeom prst="rect">
            <a:avLst/>
          </a:prstGeom>
        </p:spPr>
      </p:pic>
    </p:spTree>
    <p:extLst>
      <p:ext uri="{BB962C8B-B14F-4D97-AF65-F5344CB8AC3E}">
        <p14:creationId xmlns:p14="http://schemas.microsoft.com/office/powerpoint/2010/main" val="26733992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101691"/>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2</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0508395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d. Constructeur et destructeur</a:t>
            </a:r>
          </a:p>
        </p:txBody>
      </p:sp>
    </p:spTree>
    <p:extLst>
      <p:ext uri="{BB962C8B-B14F-4D97-AF65-F5344CB8AC3E}">
        <p14:creationId xmlns:p14="http://schemas.microsoft.com/office/powerpoint/2010/main" val="23076594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9" name="Shape 90">
            <a:extLst>
              <a:ext uri="{FF2B5EF4-FFF2-40B4-BE49-F238E27FC236}">
                <a16:creationId xmlns:a16="http://schemas.microsoft.com/office/drawing/2014/main" id="{8126BD87-50FC-1A41-80C0-9D327293FBC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20" name="Shape 73">
            <a:extLst>
              <a:ext uri="{FF2B5EF4-FFF2-40B4-BE49-F238E27FC236}">
                <a16:creationId xmlns:a16="http://schemas.microsoft.com/office/drawing/2014/main" id="{7B33769C-330F-9D42-A9D3-845E2E9B11F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1" name="Shape 74">
            <a:extLst>
              <a:ext uri="{FF2B5EF4-FFF2-40B4-BE49-F238E27FC236}">
                <a16:creationId xmlns:a16="http://schemas.microsoft.com/office/drawing/2014/main" id="{4DF19582-0E10-A64E-8F5F-AAF81A0B1F2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2" name="Shape 75">
            <a:extLst>
              <a:ext uri="{FF2B5EF4-FFF2-40B4-BE49-F238E27FC236}">
                <a16:creationId xmlns:a16="http://schemas.microsoft.com/office/drawing/2014/main" id="{5BC0BC24-F147-B94B-8493-E570DD8F3205}"/>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3" name="Espace réservé du texte 2">
            <a:extLst>
              <a:ext uri="{FF2B5EF4-FFF2-40B4-BE49-F238E27FC236}">
                <a16:creationId xmlns:a16="http://schemas.microsoft.com/office/drawing/2014/main" id="{74BAA7D3-106F-2343-95EB-D843B6A1FA6F}"/>
              </a:ext>
            </a:extLst>
          </p:cNvPr>
          <p:cNvSpPr>
            <a:spLocks noGrp="1"/>
          </p:cNvSpPr>
          <p:nvPr>
            <p:ph type="body" idx="1"/>
          </p:nvPr>
        </p:nvSpPr>
        <p:spPr>
          <a:xfrm>
            <a:off x="343049" y="1238023"/>
            <a:ext cx="8520602" cy="3361652"/>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Constructeur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Chaque classe utilise un constructeur pour être instancier.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En JAVA, le constructeur par défaut n’a pas besoin d’être précisé.</a:t>
            </a:r>
          </a:p>
        </p:txBody>
      </p:sp>
    </p:spTree>
    <p:extLst>
      <p:ext uri="{BB962C8B-B14F-4D97-AF65-F5344CB8AC3E}">
        <p14:creationId xmlns:p14="http://schemas.microsoft.com/office/powerpoint/2010/main" val="27875169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7CAEF611-CBFD-F643-A32A-DE5C39C65517}"/>
              </a:ext>
            </a:extLst>
          </p:cNvPr>
          <p:cNvPicPr>
            <a:picLocks noChangeAspect="1"/>
          </p:cNvPicPr>
          <p:nvPr/>
        </p:nvPicPr>
        <p:blipFill>
          <a:blip r:embed="rId4"/>
          <a:stretch>
            <a:fillRect/>
          </a:stretch>
        </p:blipFill>
        <p:spPr>
          <a:xfrm>
            <a:off x="2985094" y="2706624"/>
            <a:ext cx="3236511" cy="1634712"/>
          </a:xfrm>
          <a:prstGeom prst="rect">
            <a:avLst/>
          </a:prstGeom>
        </p:spPr>
      </p:pic>
      <p:sp>
        <p:nvSpPr>
          <p:cNvPr id="14" name="Shape 90">
            <a:extLst>
              <a:ext uri="{FF2B5EF4-FFF2-40B4-BE49-F238E27FC236}">
                <a16:creationId xmlns:a16="http://schemas.microsoft.com/office/drawing/2014/main" id="{5DC71DAF-8B27-0348-8DF4-3D549927707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4BF98075-195B-5347-92EA-D5B9F1E6B32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19ECC65A-B6D4-3B43-AE00-1FCDA57FD04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BA008CBC-3CE2-E04B-8548-ADBAA5032C7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010F65DC-BFA9-7A4D-BCB6-42061422EFC8}"/>
              </a:ext>
            </a:extLst>
          </p:cNvPr>
          <p:cNvSpPr>
            <a:spLocks noGrp="1"/>
          </p:cNvSpPr>
          <p:nvPr>
            <p:ph type="body" idx="1"/>
          </p:nvPr>
        </p:nvSpPr>
        <p:spPr>
          <a:xfrm>
            <a:off x="343049" y="1238023"/>
            <a:ext cx="8520602" cy="1468601"/>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Constructeur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 Toutefois, il arrive qu’il soit nécessaire de faire un traitement particulier lors de l’instanciation de l’objet.</a:t>
            </a:r>
          </a:p>
        </p:txBody>
      </p:sp>
    </p:spTree>
    <p:extLst>
      <p:ext uri="{BB962C8B-B14F-4D97-AF65-F5344CB8AC3E}">
        <p14:creationId xmlns:p14="http://schemas.microsoft.com/office/powerpoint/2010/main" val="38075087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F7266AF4-6D8D-9249-960C-5B61261ED297}"/>
              </a:ext>
            </a:extLst>
          </p:cNvPr>
          <p:cNvPicPr>
            <a:picLocks noChangeAspect="1"/>
          </p:cNvPicPr>
          <p:nvPr/>
        </p:nvPicPr>
        <p:blipFill>
          <a:blip r:embed="rId4"/>
          <a:stretch>
            <a:fillRect/>
          </a:stretch>
        </p:blipFill>
        <p:spPr>
          <a:xfrm>
            <a:off x="2492799" y="1833183"/>
            <a:ext cx="4787900" cy="825500"/>
          </a:xfrm>
          <a:prstGeom prst="rect">
            <a:avLst/>
          </a:prstGeom>
        </p:spPr>
      </p:pic>
      <p:sp>
        <p:nvSpPr>
          <p:cNvPr id="14" name="Shape 90">
            <a:extLst>
              <a:ext uri="{FF2B5EF4-FFF2-40B4-BE49-F238E27FC236}">
                <a16:creationId xmlns:a16="http://schemas.microsoft.com/office/drawing/2014/main" id="{F07C633E-179E-944E-B1D0-D552736CB5F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25DF1F6C-C78E-184A-BF22-DA019D1542B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3E6A5118-1DBC-3043-B5DC-9B2B0543EB69}"/>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8D773F1A-F959-2B4C-BE32-8FC62BC22BE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5CFD5582-05A7-2C4E-9E30-6A184AB61085}"/>
              </a:ext>
            </a:extLst>
          </p:cNvPr>
          <p:cNvSpPr>
            <a:spLocks noGrp="1"/>
          </p:cNvSpPr>
          <p:nvPr>
            <p:ph type="body" idx="1"/>
          </p:nvPr>
        </p:nvSpPr>
        <p:spPr>
          <a:xfrm>
            <a:off x="343049" y="1238023"/>
            <a:ext cx="8520602" cy="2350751"/>
          </a:xfrm>
        </p:spPr>
        <p:txBody>
          <a:bodyPr anchor="ctr"/>
          <a:lstStyle/>
          <a:p>
            <a:pPr marL="0" indent="0" algn="l">
              <a:buClr>
                <a:srgbClr val="000000"/>
              </a:buClr>
              <a:buSzPts val="2000"/>
            </a:pPr>
            <a:r>
              <a:rPr lang="fr-FR" sz="2000" b="1" dirty="0">
                <a:solidFill>
                  <a:schemeClr val="tx1"/>
                </a:solidFill>
                <a:latin typeface="Century Gothic" panose="020B0502020202020204" pitchFamily="34" charset="0"/>
              </a:rPr>
              <a:t>Instanciation constructeur par défaut</a:t>
            </a:r>
            <a:r>
              <a:rPr lang="fr-FR" sz="2000" b="1" dirty="0">
                <a:solidFill>
                  <a:schemeClr val="tx1"/>
                </a:solidFill>
                <a:latin typeface="Century Gothic" panose="020B0502020202020204" pitchFamily="34" charset="0"/>
                <a:ea typeface="Century Gothic"/>
                <a:cs typeface="Century Gothic"/>
                <a:sym typeface="Century Gothic"/>
              </a:rPr>
              <a:t>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Lorsque l’on appel le getter de “</a:t>
            </a:r>
            <a:r>
              <a:rPr lang="fr-FR" sz="2000" dirty="0" err="1">
                <a:solidFill>
                  <a:schemeClr val="tx1"/>
                </a:solidFill>
                <a:latin typeface="Century Gothic" panose="020B0502020202020204" pitchFamily="34" charset="0"/>
                <a:ea typeface="Century Gothic"/>
                <a:cs typeface="Century Gothic"/>
                <a:sym typeface="Century Gothic"/>
              </a:rPr>
              <a:t>maPropriete</a:t>
            </a:r>
            <a:r>
              <a:rPr lang="fr-FR" sz="2000" dirty="0">
                <a:solidFill>
                  <a:schemeClr val="tx1"/>
                </a:solidFill>
                <a:latin typeface="Century Gothic" panose="020B0502020202020204" pitchFamily="34" charset="0"/>
                <a:ea typeface="Century Gothic"/>
                <a:cs typeface="Century Gothic"/>
                <a:sym typeface="Century Gothic"/>
              </a:rPr>
              <a:t>”, la valeur “Hello World” est retournée. Plus besoin de setter.</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011742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DFEDF173-E45C-D64E-A03B-2E1AEA28E04A}"/>
              </a:ext>
            </a:extLst>
          </p:cNvPr>
          <p:cNvPicPr>
            <a:picLocks noChangeAspect="1"/>
          </p:cNvPicPr>
          <p:nvPr/>
        </p:nvPicPr>
        <p:blipFill>
          <a:blip r:embed="rId4"/>
          <a:stretch>
            <a:fillRect/>
          </a:stretch>
        </p:blipFill>
        <p:spPr>
          <a:xfrm>
            <a:off x="2970673" y="3521223"/>
            <a:ext cx="3860546" cy="1078452"/>
          </a:xfrm>
          <a:prstGeom prst="rect">
            <a:avLst/>
          </a:prstGeom>
        </p:spPr>
      </p:pic>
      <p:sp>
        <p:nvSpPr>
          <p:cNvPr id="14" name="Shape 90">
            <a:extLst>
              <a:ext uri="{FF2B5EF4-FFF2-40B4-BE49-F238E27FC236}">
                <a16:creationId xmlns:a16="http://schemas.microsoft.com/office/drawing/2014/main" id="{DECBB5AA-3409-BF4C-BAC7-F3B5D0F6E02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438802AC-C94B-F843-ADB8-82DDD6C77A0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79E13E68-EF87-F84D-8BB2-6B3987244A2B}"/>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26E35AAE-358B-5945-825E-AE483981D28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424EF999-84EF-B048-B1B4-A71F1494F53D}"/>
              </a:ext>
            </a:extLst>
          </p:cNvPr>
          <p:cNvSpPr>
            <a:spLocks noGrp="1"/>
          </p:cNvSpPr>
          <p:nvPr>
            <p:ph type="body" idx="1"/>
          </p:nvPr>
        </p:nvSpPr>
        <p:spPr>
          <a:xfrm>
            <a:off x="343049" y="1238023"/>
            <a:ext cx="8520602" cy="2685048"/>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Surcharge du constructeur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L’utilisation du constructeur par défaut peut ne pas être suffisant.</a:t>
            </a:r>
          </a:p>
          <a:p>
            <a:pPr marL="139700" lvl="0"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est possible de le surcharger en ajoutant des paramètres à ce dernier  :</a:t>
            </a:r>
          </a:p>
        </p:txBody>
      </p:sp>
    </p:spTree>
    <p:extLst>
      <p:ext uri="{BB962C8B-B14F-4D97-AF65-F5344CB8AC3E}">
        <p14:creationId xmlns:p14="http://schemas.microsoft.com/office/powerpoint/2010/main" val="6131972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5748C640-C303-CC46-B881-510ABAEC00D2}"/>
              </a:ext>
            </a:extLst>
          </p:cNvPr>
          <p:cNvPicPr>
            <a:picLocks noChangeAspect="1"/>
          </p:cNvPicPr>
          <p:nvPr/>
        </p:nvPicPr>
        <p:blipFill>
          <a:blip r:embed="rId4"/>
          <a:stretch>
            <a:fillRect/>
          </a:stretch>
        </p:blipFill>
        <p:spPr>
          <a:xfrm>
            <a:off x="1853235" y="1967810"/>
            <a:ext cx="5994400" cy="774700"/>
          </a:xfrm>
          <a:prstGeom prst="rect">
            <a:avLst/>
          </a:prstGeom>
        </p:spPr>
      </p:pic>
      <p:sp>
        <p:nvSpPr>
          <p:cNvPr id="14" name="Shape 90">
            <a:extLst>
              <a:ext uri="{FF2B5EF4-FFF2-40B4-BE49-F238E27FC236}">
                <a16:creationId xmlns:a16="http://schemas.microsoft.com/office/drawing/2014/main" id="{8D774AC8-5B1A-E34F-BB84-EF557BA81F2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0F9640F5-A387-6244-8E5A-6CCDB89C711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B2524E40-DC5D-6D48-885E-86D6889046C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32D4A6FD-E716-9D4B-A895-2A9AA3E2F40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1D36F7E9-BD94-1944-8CCC-3C3F0787963C}"/>
              </a:ext>
            </a:extLst>
          </p:cNvPr>
          <p:cNvSpPr>
            <a:spLocks noGrp="1"/>
          </p:cNvSpPr>
          <p:nvPr>
            <p:ph type="body" idx="1"/>
          </p:nvPr>
        </p:nvSpPr>
        <p:spPr>
          <a:xfrm>
            <a:off x="343049" y="1238023"/>
            <a:ext cx="8520602" cy="2793203"/>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Instanciation du constructeur surchargé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Nous passons en paramètre du constructeur ”</a:t>
            </a:r>
            <a:r>
              <a:rPr lang="fr-FR" sz="2000" dirty="0" err="1">
                <a:solidFill>
                  <a:schemeClr val="tx1"/>
                </a:solidFill>
                <a:latin typeface="Century Gothic" panose="020B0502020202020204" pitchFamily="34" charset="0"/>
                <a:ea typeface="Century Gothic"/>
                <a:cs typeface="Century Gothic"/>
                <a:sym typeface="Century Gothic"/>
              </a:rPr>
              <a:t>Lorem</a:t>
            </a:r>
            <a:r>
              <a:rPr lang="fr-FR" sz="2000" dirty="0">
                <a:solidFill>
                  <a:schemeClr val="tx1"/>
                </a:solidFill>
                <a:latin typeface="Century Gothic" panose="020B0502020202020204" pitchFamily="34" charset="0"/>
                <a:ea typeface="Century Gothic"/>
                <a:cs typeface="Century Gothic"/>
                <a:sym typeface="Century Gothic"/>
              </a:rPr>
              <a:t> </a:t>
            </a:r>
            <a:r>
              <a:rPr lang="fr-FR" sz="2000" dirty="0" err="1">
                <a:solidFill>
                  <a:schemeClr val="tx1"/>
                </a:solidFill>
                <a:latin typeface="Century Gothic" panose="020B0502020202020204" pitchFamily="34" charset="0"/>
                <a:ea typeface="Century Gothic"/>
                <a:cs typeface="Century Gothic"/>
                <a:sym typeface="Century Gothic"/>
              </a:rPr>
              <a:t>ipsum</a:t>
            </a:r>
            <a:r>
              <a:rPr lang="fr-FR" sz="2000" dirty="0">
                <a:solidFill>
                  <a:schemeClr val="tx1"/>
                </a:solidFill>
                <a:latin typeface="Century Gothic" panose="020B0502020202020204" pitchFamily="34" charset="0"/>
                <a:ea typeface="Century Gothic"/>
                <a:cs typeface="Century Gothic"/>
                <a:sym typeface="Century Gothic"/>
              </a:rPr>
              <a:t>” qui sera affecté à l’attribut </a:t>
            </a:r>
            <a:r>
              <a:rPr lang="fr-FR" sz="2000" dirty="0" err="1">
                <a:solidFill>
                  <a:schemeClr val="tx1"/>
                </a:solidFill>
                <a:latin typeface="Century Gothic" panose="020B0502020202020204" pitchFamily="34" charset="0"/>
                <a:ea typeface="Century Gothic"/>
                <a:cs typeface="Century Gothic"/>
                <a:sym typeface="Century Gothic"/>
              </a:rPr>
              <a:t>maPropriete</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4018168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983C18B0-C829-9541-831D-8F79730986DB}"/>
              </a:ext>
            </a:extLst>
          </p:cNvPr>
          <p:cNvPicPr>
            <a:picLocks noChangeAspect="1"/>
          </p:cNvPicPr>
          <p:nvPr/>
        </p:nvPicPr>
        <p:blipFill>
          <a:blip r:embed="rId4"/>
          <a:stretch>
            <a:fillRect/>
          </a:stretch>
        </p:blipFill>
        <p:spPr>
          <a:xfrm>
            <a:off x="573705" y="3137346"/>
            <a:ext cx="4917344" cy="1213508"/>
          </a:xfrm>
          <a:prstGeom prst="rect">
            <a:avLst/>
          </a:prstGeom>
        </p:spPr>
      </p:pic>
      <p:pic>
        <p:nvPicPr>
          <p:cNvPr id="6" name="Image 5">
            <a:extLst>
              <a:ext uri="{FF2B5EF4-FFF2-40B4-BE49-F238E27FC236}">
                <a16:creationId xmlns:a16="http://schemas.microsoft.com/office/drawing/2014/main" id="{04459A83-8C3C-4A47-8C4B-AC3D2622396C}"/>
              </a:ext>
            </a:extLst>
          </p:cNvPr>
          <p:cNvPicPr>
            <a:picLocks noChangeAspect="1"/>
          </p:cNvPicPr>
          <p:nvPr/>
        </p:nvPicPr>
        <p:blipFill>
          <a:blip r:embed="rId5"/>
          <a:stretch>
            <a:fillRect/>
          </a:stretch>
        </p:blipFill>
        <p:spPr>
          <a:xfrm>
            <a:off x="5934402" y="3029159"/>
            <a:ext cx="2816097" cy="1570516"/>
          </a:xfrm>
          <a:prstGeom prst="rect">
            <a:avLst/>
          </a:prstGeom>
        </p:spPr>
      </p:pic>
      <p:sp>
        <p:nvSpPr>
          <p:cNvPr id="14" name="Shape 90">
            <a:extLst>
              <a:ext uri="{FF2B5EF4-FFF2-40B4-BE49-F238E27FC236}">
                <a16:creationId xmlns:a16="http://schemas.microsoft.com/office/drawing/2014/main" id="{B771B6FD-D925-A44D-B374-0F522A76FB7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9C9501E8-6CA6-F849-B203-F7A80F87A06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2C220F27-EE14-464B-A4F1-95470B790A3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607DFAA6-B922-0741-915D-3D0685B7898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Espace réservé du texte 2">
            <a:extLst>
              <a:ext uri="{FF2B5EF4-FFF2-40B4-BE49-F238E27FC236}">
                <a16:creationId xmlns:a16="http://schemas.microsoft.com/office/drawing/2014/main" id="{426104F1-9121-7F42-A2A2-020DBC6304BC}"/>
              </a:ext>
            </a:extLst>
          </p:cNvPr>
          <p:cNvSpPr>
            <a:spLocks noGrp="1"/>
          </p:cNvSpPr>
          <p:nvPr>
            <p:ph type="body" idx="1"/>
          </p:nvPr>
        </p:nvSpPr>
        <p:spPr>
          <a:xfrm>
            <a:off x="343049" y="1238023"/>
            <a:ext cx="8520602" cy="1786424"/>
          </a:xfrm>
        </p:spPr>
        <p:txBody>
          <a:bodyPr anchor="ctr"/>
          <a:lstStyle/>
          <a:p>
            <a:pPr marL="0" lvl="0" indent="0" algn="l">
              <a:buClr>
                <a:srgbClr val="000000"/>
              </a:buClr>
              <a:buSzPts val="2000"/>
            </a:pPr>
            <a:r>
              <a:rPr lang="fr-FR" sz="2000" b="1" dirty="0">
                <a:solidFill>
                  <a:srgbClr val="FF0000"/>
                </a:solidFill>
                <a:latin typeface="Century Gothic" panose="020B0502020202020204" pitchFamily="34" charset="0"/>
                <a:ea typeface="Century Gothic"/>
                <a:cs typeface="Century Gothic"/>
                <a:sym typeface="Century Gothic"/>
              </a:rPr>
              <a:t>Important</a:t>
            </a:r>
            <a:endParaRPr lang="fr-FR" sz="2000" b="1" dirty="0">
              <a:solidFill>
                <a:srgbClr val="FF0000"/>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Si vous surchargez un constructeur  et que vous ne précisez pas de constructeur par défaut, ce dernier ne sera plus utilisable. Il vous sera nécessaire de le déclarer dans votre classe.</a:t>
            </a:r>
          </a:p>
        </p:txBody>
      </p:sp>
    </p:spTree>
    <p:extLst>
      <p:ext uri="{BB962C8B-B14F-4D97-AF65-F5344CB8AC3E}">
        <p14:creationId xmlns:p14="http://schemas.microsoft.com/office/powerpoint/2010/main" val="10789384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EA6794D9-8EE4-6749-982A-183E162618EC}"/>
              </a:ext>
            </a:extLst>
          </p:cNvPr>
          <p:cNvPicPr>
            <a:picLocks noChangeAspect="1"/>
          </p:cNvPicPr>
          <p:nvPr/>
        </p:nvPicPr>
        <p:blipFill>
          <a:blip r:embed="rId4"/>
          <a:stretch>
            <a:fillRect/>
          </a:stretch>
        </p:blipFill>
        <p:spPr>
          <a:xfrm>
            <a:off x="4998925" y="2802836"/>
            <a:ext cx="3378200" cy="1003300"/>
          </a:xfrm>
          <a:prstGeom prst="rect">
            <a:avLst/>
          </a:prstGeom>
        </p:spPr>
      </p:pic>
      <p:pic>
        <p:nvPicPr>
          <p:cNvPr id="6" name="Image 5">
            <a:extLst>
              <a:ext uri="{FF2B5EF4-FFF2-40B4-BE49-F238E27FC236}">
                <a16:creationId xmlns:a16="http://schemas.microsoft.com/office/drawing/2014/main" id="{FE7A0A29-948D-6D4F-9E2F-D5F50D41927D}"/>
              </a:ext>
            </a:extLst>
          </p:cNvPr>
          <p:cNvPicPr>
            <a:picLocks noChangeAspect="1"/>
          </p:cNvPicPr>
          <p:nvPr/>
        </p:nvPicPr>
        <p:blipFill>
          <a:blip r:embed="rId5"/>
          <a:stretch>
            <a:fillRect/>
          </a:stretch>
        </p:blipFill>
        <p:spPr>
          <a:xfrm>
            <a:off x="533400" y="2859986"/>
            <a:ext cx="4038600" cy="889000"/>
          </a:xfrm>
          <a:prstGeom prst="rect">
            <a:avLst/>
          </a:prstGeom>
        </p:spPr>
      </p:pic>
      <p:sp>
        <p:nvSpPr>
          <p:cNvPr id="14" name="Shape 90">
            <a:extLst>
              <a:ext uri="{FF2B5EF4-FFF2-40B4-BE49-F238E27FC236}">
                <a16:creationId xmlns:a16="http://schemas.microsoft.com/office/drawing/2014/main" id="{1C74F996-7ADF-B943-BADA-CCE8BCB01CF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d. Constructeur et destructeur</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E237F856-91DA-0A43-B09B-4628D666E3C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ADCD8F91-120E-1E48-A60E-0759F25E306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460A224A-A468-4B46-9AE1-E5643F52AF6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Espace réservé du texte 2">
            <a:extLst>
              <a:ext uri="{FF2B5EF4-FFF2-40B4-BE49-F238E27FC236}">
                <a16:creationId xmlns:a16="http://schemas.microsoft.com/office/drawing/2014/main" id="{F9729178-DABC-F845-9E16-C72081AC5228}"/>
              </a:ext>
            </a:extLst>
          </p:cNvPr>
          <p:cNvSpPr>
            <a:spLocks noGrp="1"/>
          </p:cNvSpPr>
          <p:nvPr>
            <p:ph type="body" idx="1"/>
          </p:nvPr>
        </p:nvSpPr>
        <p:spPr>
          <a:xfrm>
            <a:off x="343049" y="1238023"/>
            <a:ext cx="8520602" cy="1801699"/>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Destructeur : </a:t>
            </a:r>
            <a:endParaRPr lang="fr-FR" sz="2000" b="1" dirty="0">
              <a:solidFill>
                <a:schemeClr val="tx1"/>
              </a:solidFill>
              <a:latin typeface="Century Gothic" panose="020B0502020202020204" pitchFamily="34" charset="0"/>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Bien que peu utilisé, il est possible de faire un traitement spécifique à la destruction d’un objet.</a:t>
            </a:r>
          </a:p>
        </p:txBody>
      </p:sp>
    </p:spTree>
    <p:extLst>
      <p:ext uri="{BB962C8B-B14F-4D97-AF65-F5344CB8AC3E}">
        <p14:creationId xmlns:p14="http://schemas.microsoft.com/office/powerpoint/2010/main" val="2068708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106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6737B817-4787-6B40-9915-F598B1C5816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B04DA4BE-50CD-B743-9DC5-EBECC76BB54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DE15E285-5FD8-AA43-98CF-C99327C857A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6E4A065F-8433-6945-A881-DEE9CA25D0C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E995EF36-8D7A-8948-958B-B0A43B00774E}"/>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Dans la </a:t>
            </a:r>
            <a:r>
              <a:rPr lang="fr-FR" sz="2000" b="1" dirty="0">
                <a:solidFill>
                  <a:schemeClr val="tx1"/>
                </a:solidFill>
                <a:latin typeface="Century Gothic" panose="020B0502020202020204" pitchFamily="34" charset="0"/>
                <a:ea typeface="Century Gothic"/>
                <a:cs typeface="Century Gothic"/>
                <a:sym typeface="Century Gothic"/>
              </a:rPr>
              <a:t>programmation orientée objet</a:t>
            </a:r>
            <a:r>
              <a:rPr lang="fr-FR" sz="2000" dirty="0">
                <a:solidFill>
                  <a:schemeClr val="tx1"/>
                </a:solidFill>
                <a:latin typeface="Century Gothic" panose="020B0502020202020204" pitchFamily="34" charset="0"/>
                <a:ea typeface="Century Gothic"/>
                <a:cs typeface="Century Gothic"/>
                <a:sym typeface="Century Gothic"/>
              </a:rPr>
              <a:t>, on va regrouper au sein d’une </a:t>
            </a:r>
            <a:r>
              <a:rPr lang="fr-FR" sz="2000" b="1" dirty="0">
                <a:solidFill>
                  <a:schemeClr val="tx1"/>
                </a:solidFill>
                <a:latin typeface="Century Gothic" panose="020B0502020202020204" pitchFamily="34" charset="0"/>
                <a:ea typeface="Century Gothic"/>
                <a:cs typeface="Century Gothic"/>
                <a:sym typeface="Century Gothic"/>
              </a:rPr>
              <a:t>même entité</a:t>
            </a:r>
            <a:r>
              <a:rPr lang="fr-FR" sz="2000" dirty="0">
                <a:solidFill>
                  <a:schemeClr val="tx1"/>
                </a:solidFill>
                <a:latin typeface="Century Gothic" panose="020B0502020202020204" pitchFamily="34" charset="0"/>
                <a:ea typeface="Century Gothic"/>
                <a:cs typeface="Century Gothic"/>
                <a:sym typeface="Century Gothic"/>
              </a:rPr>
              <a:t> certaines </a:t>
            </a:r>
            <a:r>
              <a:rPr lang="fr-FR" sz="2000" b="1" dirty="0">
                <a:solidFill>
                  <a:schemeClr val="tx1"/>
                </a:solidFill>
                <a:latin typeface="Century Gothic" panose="020B0502020202020204" pitchFamily="34" charset="0"/>
                <a:ea typeface="Century Gothic"/>
                <a:cs typeface="Century Gothic"/>
                <a:sym typeface="Century Gothic"/>
              </a:rPr>
              <a:t>données</a:t>
            </a:r>
            <a:r>
              <a:rPr lang="fr-FR" sz="2000" dirty="0">
                <a:solidFill>
                  <a:schemeClr val="tx1"/>
                </a:solidFill>
                <a:latin typeface="Century Gothic" panose="020B0502020202020204" pitchFamily="34" charset="0"/>
                <a:ea typeface="Century Gothic"/>
                <a:cs typeface="Century Gothic"/>
                <a:sym typeface="Century Gothic"/>
              </a:rPr>
              <a:t> et les moyens de </a:t>
            </a:r>
            <a:r>
              <a:rPr lang="fr-FR" sz="2000" b="1" dirty="0">
                <a:solidFill>
                  <a:schemeClr val="tx1"/>
                </a:solidFill>
                <a:latin typeface="Century Gothic" panose="020B0502020202020204" pitchFamily="34" charset="0"/>
                <a:ea typeface="Century Gothic"/>
                <a:cs typeface="Century Gothic"/>
                <a:sym typeface="Century Gothic"/>
              </a:rPr>
              <a:t>traitement</a:t>
            </a:r>
            <a:r>
              <a:rPr lang="fr-FR" sz="2000" dirty="0">
                <a:solidFill>
                  <a:schemeClr val="tx1"/>
                </a:solidFill>
                <a:latin typeface="Century Gothic" panose="020B0502020202020204" pitchFamily="34" charset="0"/>
                <a:ea typeface="Century Gothic"/>
                <a:cs typeface="Century Gothic"/>
                <a:sym typeface="Century Gothic"/>
              </a:rPr>
              <a:t> de ces données.</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telle entité s’appellera un </a:t>
            </a:r>
            <a:r>
              <a:rPr lang="fr-FR" sz="2000" b="1" dirty="0">
                <a:solidFill>
                  <a:schemeClr val="tx1"/>
                </a:solidFill>
                <a:latin typeface="Century Gothic" panose="020B0502020202020204" pitchFamily="34" charset="0"/>
                <a:ea typeface="Century Gothic"/>
                <a:cs typeface="Century Gothic"/>
                <a:sym typeface="Century Gothic"/>
              </a:rPr>
              <a:t>objet</a:t>
            </a:r>
            <a:r>
              <a:rPr lang="fr-FR" sz="2000" dirty="0">
                <a:solidFill>
                  <a:schemeClr val="tx1"/>
                </a:solidFill>
                <a:latin typeface="Century Gothic" panose="020B0502020202020204" pitchFamily="34" charset="0"/>
                <a:ea typeface="Century Gothic"/>
                <a:cs typeface="Century Gothic"/>
                <a:sym typeface="Century Gothic"/>
              </a:rPr>
              <a:t> et possèdera donc :</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identité</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Des variables définissant son état (</a:t>
            </a:r>
            <a:r>
              <a:rPr lang="fr-FR" sz="2000" b="1" dirty="0">
                <a:solidFill>
                  <a:schemeClr val="tx1"/>
                </a:solidFill>
                <a:latin typeface="Century Gothic" panose="020B0502020202020204" pitchFamily="34" charset="0"/>
                <a:ea typeface="Century Gothic"/>
                <a:cs typeface="Century Gothic"/>
                <a:sym typeface="Century Gothic"/>
              </a:rPr>
              <a:t>attributs</a:t>
            </a:r>
            <a:r>
              <a:rPr lang="fr-FR" sz="2000" dirty="0">
                <a:solidFill>
                  <a:schemeClr val="tx1"/>
                </a:solidFill>
                <a:latin typeface="Century Gothic" panose="020B0502020202020204" pitchFamily="34" charset="0"/>
                <a:ea typeface="Century Gothic"/>
                <a:cs typeface="Century Gothic"/>
                <a:sym typeface="Century Gothic"/>
              </a:rPr>
              <a:t>)</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Des sous programmes gérant son comportement (</a:t>
            </a:r>
            <a:r>
              <a:rPr lang="fr-FR" sz="2000" b="1" dirty="0">
                <a:solidFill>
                  <a:schemeClr val="tx1"/>
                </a:solidFill>
                <a:latin typeface="Century Gothic" panose="020B0502020202020204" pitchFamily="34" charset="0"/>
                <a:ea typeface="Century Gothic"/>
                <a:cs typeface="Century Gothic"/>
                <a:sym typeface="Century Gothic"/>
              </a:rPr>
              <a:t>méthodes</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4680732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003368"/>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3</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5457144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V. Les relations entre classes</a:t>
            </a:r>
          </a:p>
        </p:txBody>
      </p:sp>
    </p:spTree>
    <p:extLst>
      <p:ext uri="{BB962C8B-B14F-4D97-AF65-F5344CB8AC3E}">
        <p14:creationId xmlns:p14="http://schemas.microsoft.com/office/powerpoint/2010/main" val="11044127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a. Héritage simple</a:t>
            </a:r>
          </a:p>
        </p:txBody>
      </p:sp>
    </p:spTree>
    <p:extLst>
      <p:ext uri="{BB962C8B-B14F-4D97-AF65-F5344CB8AC3E}">
        <p14:creationId xmlns:p14="http://schemas.microsoft.com/office/powerpoint/2010/main" val="26976833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2" name="Image 2" descr="Capture18.PNG">
            <a:extLst>
              <a:ext uri="{FF2B5EF4-FFF2-40B4-BE49-F238E27FC236}">
                <a16:creationId xmlns:a16="http://schemas.microsoft.com/office/drawing/2014/main" id="{1AC0859D-9127-6440-84AD-22622163D4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55565" y="1616040"/>
            <a:ext cx="902582" cy="22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90">
            <a:extLst>
              <a:ext uri="{FF2B5EF4-FFF2-40B4-BE49-F238E27FC236}">
                <a16:creationId xmlns:a16="http://schemas.microsoft.com/office/drawing/2014/main" id="{AE63BF8F-133F-5240-A9FA-9008215FA7F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a. Héritage simple</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94810077-2B99-B64A-898F-98BCB14B146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77DF857A-0B3C-494A-B8BD-7B97DDE9A73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F329BA5A-015B-3947-A45A-F8AE5ADAF06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Espace réservé du texte 2">
            <a:extLst>
              <a:ext uri="{FF2B5EF4-FFF2-40B4-BE49-F238E27FC236}">
                <a16:creationId xmlns:a16="http://schemas.microsoft.com/office/drawing/2014/main" id="{0C280CD5-A855-5341-9A27-B8D94F084C05}"/>
              </a:ext>
            </a:extLst>
          </p:cNvPr>
          <p:cNvSpPr>
            <a:spLocks noGrp="1"/>
          </p:cNvSpPr>
          <p:nvPr>
            <p:ph type="body" idx="1"/>
          </p:nvPr>
        </p:nvSpPr>
        <p:spPr>
          <a:xfrm>
            <a:off x="343049" y="1238023"/>
            <a:ext cx="6972151"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Héritage</a:t>
            </a:r>
            <a:r>
              <a:rPr lang="fr-FR" sz="2000" dirty="0">
                <a:solidFill>
                  <a:schemeClr val="tx1"/>
                </a:solidFill>
                <a:latin typeface="Century Gothic" panose="020B0502020202020204" pitchFamily="34" charset="0"/>
                <a:ea typeface="Century Gothic"/>
                <a:cs typeface="Century Gothic"/>
                <a:sym typeface="Century Gothic"/>
              </a:rPr>
              <a:t> : relation de spécialisation/généralisation entre deux classes. Elle indique qu’une classe dite </a:t>
            </a:r>
            <a:r>
              <a:rPr lang="fr-FR" sz="2000" b="1" dirty="0">
                <a:solidFill>
                  <a:schemeClr val="tx1"/>
                </a:solidFill>
                <a:latin typeface="Century Gothic" panose="020B0502020202020204" pitchFamily="34" charset="0"/>
                <a:ea typeface="Century Gothic"/>
                <a:cs typeface="Century Gothic"/>
                <a:sym typeface="Century Gothic"/>
              </a:rPr>
              <a:t>classe fille</a:t>
            </a:r>
            <a:r>
              <a:rPr lang="fr-FR" sz="2000" dirty="0">
                <a:solidFill>
                  <a:schemeClr val="tx1"/>
                </a:solidFill>
                <a:latin typeface="Century Gothic" panose="020B0502020202020204" pitchFamily="34" charset="0"/>
                <a:ea typeface="Century Gothic"/>
                <a:cs typeface="Century Gothic"/>
                <a:sym typeface="Century Gothic"/>
              </a:rPr>
              <a:t> spécialise une autre classe dite </a:t>
            </a:r>
            <a:r>
              <a:rPr lang="fr-FR" sz="2000" b="1" dirty="0">
                <a:solidFill>
                  <a:schemeClr val="tx1"/>
                </a:solidFill>
                <a:latin typeface="Century Gothic" panose="020B0502020202020204" pitchFamily="34" charset="0"/>
                <a:ea typeface="Century Gothic"/>
                <a:cs typeface="Century Gothic"/>
                <a:sym typeface="Century Gothic"/>
              </a:rPr>
              <a:t>classe mère</a:t>
            </a:r>
            <a:r>
              <a:rPr lang="fr-FR" sz="2000" dirty="0">
                <a:solidFill>
                  <a:schemeClr val="tx1"/>
                </a:solidFill>
                <a:latin typeface="Century Gothic" panose="020B0502020202020204" pitchFamily="34" charset="0"/>
                <a:ea typeface="Century Gothic"/>
                <a:cs typeface="Century Gothic"/>
                <a:sym typeface="Century Gothic"/>
              </a:rPr>
              <a:t>.</a:t>
            </a:r>
            <a:br>
              <a:rPr lang="fr-FR" sz="2000" dirty="0">
                <a:solidFill>
                  <a:schemeClr val="tx1"/>
                </a:solidFill>
                <a:latin typeface="Century Gothic" panose="020B0502020202020204" pitchFamily="34" charset="0"/>
                <a:ea typeface="Century Gothic"/>
                <a:cs typeface="Century Gothic"/>
                <a:sym typeface="Century Gothic"/>
              </a:rPr>
            </a:br>
            <a:r>
              <a:rPr lang="fr-FR" sz="2000" dirty="0">
                <a:solidFill>
                  <a:schemeClr val="tx1"/>
                </a:solidFill>
                <a:latin typeface="Century Gothic" panose="020B0502020202020204" pitchFamily="34" charset="0"/>
                <a:ea typeface="Century Gothic"/>
                <a:cs typeface="Century Gothic"/>
                <a:sym typeface="Century Gothic"/>
              </a:rPr>
              <a:t>C’est-à-dire qu’elle possède les attributs et les méthodes de la classe mère plus d’autres qui lui sont propres.</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parle aussi de super classe(</a:t>
            </a:r>
            <a:r>
              <a:rPr lang="fr-FR" sz="2000" b="1" dirty="0">
                <a:solidFill>
                  <a:schemeClr val="tx1"/>
                </a:solidFill>
                <a:latin typeface="Century Gothic" panose="020B0502020202020204" pitchFamily="34" charset="0"/>
                <a:ea typeface="Century Gothic"/>
                <a:cs typeface="Century Gothic"/>
                <a:sym typeface="Century Gothic"/>
              </a:rPr>
              <a:t>Mère</a:t>
            </a:r>
            <a:r>
              <a:rPr lang="fr-FR" sz="2000" dirty="0">
                <a:solidFill>
                  <a:schemeClr val="tx1"/>
                </a:solidFill>
                <a:latin typeface="Century Gothic" panose="020B0502020202020204" pitchFamily="34" charset="0"/>
                <a:ea typeface="Century Gothic"/>
                <a:cs typeface="Century Gothic"/>
                <a:sym typeface="Century Gothic"/>
              </a:rPr>
              <a:t>) et de sous classe (</a:t>
            </a:r>
            <a:r>
              <a:rPr lang="fr-FR" sz="2000" b="1" dirty="0">
                <a:solidFill>
                  <a:schemeClr val="tx1"/>
                </a:solidFill>
                <a:latin typeface="Century Gothic" panose="020B0502020202020204" pitchFamily="34" charset="0"/>
                <a:ea typeface="Century Gothic"/>
                <a:cs typeface="Century Gothic"/>
                <a:sym typeface="Century Gothic"/>
              </a:rPr>
              <a:t>Fille</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8747109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1" name="Espace réservé du texte 2">
            <a:extLst>
              <a:ext uri="{FF2B5EF4-FFF2-40B4-BE49-F238E27FC236}">
                <a16:creationId xmlns:a16="http://schemas.microsoft.com/office/drawing/2014/main" id="{D0250AC0-79F2-6A47-A8F5-C5103EB67FDA}"/>
              </a:ext>
            </a:extLst>
          </p:cNvPr>
          <p:cNvSpPr>
            <a:spLocks noGrp="1"/>
          </p:cNvSpPr>
          <p:nvPr>
            <p:ph type="body" idx="1"/>
          </p:nvPr>
        </p:nvSpPr>
        <p:spPr>
          <a:xfrm>
            <a:off x="343049" y="1238023"/>
            <a:ext cx="8520602" cy="549270"/>
          </a:xfrm>
        </p:spPr>
        <p:txBody>
          <a:bodyPr anchor="ctr"/>
          <a:lstStyle/>
          <a:p>
            <a:pPr marL="0" lvl="0" indent="0" algn="l">
              <a:buClr>
                <a:srgbClr val="000000"/>
              </a:buClr>
              <a:buSzPts val="2000"/>
            </a:pPr>
            <a:r>
              <a:rPr lang="fr-FR" sz="2000" b="1" dirty="0">
                <a:solidFill>
                  <a:schemeClr val="tx1"/>
                </a:solidFill>
                <a:latin typeface="Century Gothic" panose="020B0502020202020204" pitchFamily="34" charset="0"/>
                <a:ea typeface="Century Gothic"/>
                <a:cs typeface="Century Gothic"/>
                <a:sym typeface="Century Gothic"/>
              </a:rPr>
              <a:t>Syntaxe de la déclaration d’une relation d’héritage : </a:t>
            </a:r>
            <a:endParaRPr lang="fr-FR" sz="2000" b="1" dirty="0">
              <a:solidFill>
                <a:schemeClr val="tx1"/>
              </a:solidFill>
              <a:latin typeface="Century Gothic" panose="020B0502020202020204" pitchFamily="34" charset="0"/>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3FB3A68B-A59E-EF4A-AC80-9CE0FD3D36C8}"/>
              </a:ext>
            </a:extLst>
          </p:cNvPr>
          <p:cNvPicPr>
            <a:picLocks noChangeAspect="1"/>
          </p:cNvPicPr>
          <p:nvPr/>
        </p:nvPicPr>
        <p:blipFill>
          <a:blip r:embed="rId4"/>
          <a:stretch>
            <a:fillRect/>
          </a:stretch>
        </p:blipFill>
        <p:spPr>
          <a:xfrm>
            <a:off x="3984110" y="3514294"/>
            <a:ext cx="2908300" cy="622300"/>
          </a:xfrm>
          <a:prstGeom prst="rect">
            <a:avLst/>
          </a:prstGeom>
        </p:spPr>
      </p:pic>
      <p:pic>
        <p:nvPicPr>
          <p:cNvPr id="6" name="Image 5">
            <a:extLst>
              <a:ext uri="{FF2B5EF4-FFF2-40B4-BE49-F238E27FC236}">
                <a16:creationId xmlns:a16="http://schemas.microsoft.com/office/drawing/2014/main" id="{36C3C739-0E2A-3646-952B-E8EBC74BF016}"/>
              </a:ext>
            </a:extLst>
          </p:cNvPr>
          <p:cNvPicPr>
            <a:picLocks noChangeAspect="1"/>
          </p:cNvPicPr>
          <p:nvPr/>
        </p:nvPicPr>
        <p:blipFill>
          <a:blip r:embed="rId5"/>
          <a:stretch>
            <a:fillRect/>
          </a:stretch>
        </p:blipFill>
        <p:spPr>
          <a:xfrm>
            <a:off x="3984110" y="1929151"/>
            <a:ext cx="1752600" cy="711200"/>
          </a:xfrm>
          <a:prstGeom prst="rect">
            <a:avLst/>
          </a:prstGeom>
        </p:spPr>
      </p:pic>
      <p:pic>
        <p:nvPicPr>
          <p:cNvPr id="17" name="Image 2" descr="Capture18.PNG">
            <a:extLst>
              <a:ext uri="{FF2B5EF4-FFF2-40B4-BE49-F238E27FC236}">
                <a16:creationId xmlns:a16="http://schemas.microsoft.com/office/drawing/2014/main" id="{241F722F-9929-CB4B-889B-E6AD5804A9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75376" y="1855650"/>
            <a:ext cx="902582" cy="22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hape 90">
            <a:extLst>
              <a:ext uri="{FF2B5EF4-FFF2-40B4-BE49-F238E27FC236}">
                <a16:creationId xmlns:a16="http://schemas.microsoft.com/office/drawing/2014/main" id="{C06DDD07-58C0-6E42-B73B-54057EE9D14D}"/>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a. Héritage simple</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6AAC6C2A-E99E-F740-81C7-400F4B1338F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2B312284-87DC-2849-B1CD-4E7904E92B2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E1BBBBE1-3CEB-4C44-B6E0-CD53B9BBAA6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7690773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68933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032865"/>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4</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1090391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b. Visibilité </a:t>
            </a:r>
            <a:r>
              <a:rPr lang="fr-FR" sz="3600" dirty="0" err="1">
                <a:solidFill>
                  <a:schemeClr val="tx1"/>
                </a:solidFill>
                <a:latin typeface="Century Gothic" panose="020B0502020202020204" pitchFamily="34" charset="0"/>
                <a:sym typeface="Century Gothic"/>
              </a:rPr>
              <a:t>protected</a:t>
            </a:r>
            <a:endParaRPr lang="fr-FR" sz="3600" dirty="0">
              <a:solidFill>
                <a:schemeClr val="tx1"/>
              </a:solidFill>
              <a:latin typeface="Century Gothic" panose="020B0502020202020204" pitchFamily="34" charset="0"/>
              <a:sym typeface="Century Gothic"/>
            </a:endParaRPr>
          </a:p>
        </p:txBody>
      </p:sp>
    </p:spTree>
    <p:extLst>
      <p:ext uri="{BB962C8B-B14F-4D97-AF65-F5344CB8AC3E}">
        <p14:creationId xmlns:p14="http://schemas.microsoft.com/office/powerpoint/2010/main" val="17263074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2" name="Shape 90">
            <a:extLst>
              <a:ext uri="{FF2B5EF4-FFF2-40B4-BE49-F238E27FC236}">
                <a16:creationId xmlns:a16="http://schemas.microsoft.com/office/drawing/2014/main" id="{D60F027A-A593-6E4E-9310-06EFAEF705D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b. Visibilité </a:t>
            </a:r>
            <a:r>
              <a:rPr lang="fr-FR" sz="1925" b="1" dirty="0" err="1">
                <a:latin typeface="Century Gothic" panose="020B0502020202020204" pitchFamily="34" charset="0"/>
                <a:ea typeface="Century Gothic"/>
                <a:cs typeface="Century Gothic"/>
                <a:sym typeface="Century Gothic"/>
              </a:rPr>
              <a:t>protected</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E71F7FCA-A4DC-9841-9840-F022A621061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2689F27B-5104-B54B-AE2C-3826890AA12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12A04FCD-B652-034D-9DDB-991897C8CE1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B3A23029-BBAC-B844-A16F-D0C17726FD62}"/>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Pour l’instant nous avons rencontré deux types de visibilité pour les attributs et les méthodes</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Public</a:t>
            </a:r>
            <a:r>
              <a:rPr lang="fr-FR" sz="2000" dirty="0">
                <a:solidFill>
                  <a:schemeClr val="tx1"/>
                </a:solidFill>
                <a:latin typeface="Century Gothic" panose="020B0502020202020204" pitchFamily="34" charset="0"/>
                <a:ea typeface="Century Gothic"/>
                <a:cs typeface="Century Gothic"/>
                <a:sym typeface="Century Gothic"/>
              </a:rPr>
              <a:t> : ils sont accessibles de partout</a:t>
            </a:r>
          </a:p>
          <a:p>
            <a:pPr lvl="1" indent="-317500" algn="l">
              <a:buClr>
                <a:srgbClr val="F1C232"/>
              </a:buClr>
              <a:buSzPts val="2000"/>
              <a:buFont typeface="Century Gothic"/>
              <a:buChar char="●"/>
            </a:pPr>
            <a:r>
              <a:rPr lang="fr-FR" sz="2000" b="1" dirty="0" err="1">
                <a:solidFill>
                  <a:schemeClr val="tx1"/>
                </a:solidFill>
                <a:latin typeface="Century Gothic" panose="020B0502020202020204" pitchFamily="34" charset="0"/>
                <a:ea typeface="Century Gothic"/>
                <a:cs typeface="Century Gothic"/>
                <a:sym typeface="Century Gothic"/>
              </a:rPr>
              <a:t>Private</a:t>
            </a:r>
            <a:r>
              <a:rPr lang="fr-FR" sz="2000" dirty="0">
                <a:solidFill>
                  <a:schemeClr val="tx1"/>
                </a:solidFill>
                <a:latin typeface="Century Gothic" panose="020B0502020202020204" pitchFamily="34" charset="0"/>
                <a:ea typeface="Century Gothic"/>
                <a:cs typeface="Century Gothic"/>
                <a:sym typeface="Century Gothic"/>
              </a:rPr>
              <a:t> : ils ne sont accessibles qu’au sein de la classe</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existe une troisième catégorie dans des relations d’héritage : </a:t>
            </a:r>
            <a:r>
              <a:rPr lang="fr-FR" sz="2000" b="1" dirty="0" err="1">
                <a:solidFill>
                  <a:schemeClr val="tx1"/>
                </a:solidFill>
                <a:latin typeface="Century Gothic" panose="020B0502020202020204" pitchFamily="34" charset="0"/>
                <a:ea typeface="Century Gothic"/>
                <a:cs typeface="Century Gothic"/>
                <a:sym typeface="Century Gothic"/>
              </a:rPr>
              <a:t>protected</a:t>
            </a:r>
            <a:r>
              <a:rPr lang="fr-FR" sz="2000" dirty="0">
                <a:solidFill>
                  <a:schemeClr val="tx1"/>
                </a:solidFill>
                <a:latin typeface="Century Gothic" panose="020B0502020202020204" pitchFamily="34" charset="0"/>
                <a:ea typeface="Century Gothic"/>
                <a:cs typeface="Century Gothic"/>
                <a:sym typeface="Century Gothic"/>
              </a:rPr>
              <a:t> </a:t>
            </a:r>
          </a:p>
        </p:txBody>
      </p:sp>
    </p:spTree>
    <p:extLst>
      <p:ext uri="{BB962C8B-B14F-4D97-AF65-F5344CB8AC3E}">
        <p14:creationId xmlns:p14="http://schemas.microsoft.com/office/powerpoint/2010/main" val="8399693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BBD5DFE4-3795-1744-AD9A-21A79B8A858B}"/>
              </a:ext>
            </a:extLst>
          </p:cNvPr>
          <p:cNvPicPr>
            <a:picLocks noChangeAspect="1"/>
          </p:cNvPicPr>
          <p:nvPr/>
        </p:nvPicPr>
        <p:blipFill>
          <a:blip r:embed="rId4"/>
          <a:stretch>
            <a:fillRect/>
          </a:stretch>
        </p:blipFill>
        <p:spPr>
          <a:xfrm>
            <a:off x="4989651" y="3482075"/>
            <a:ext cx="7200900" cy="1117600"/>
          </a:xfrm>
          <a:prstGeom prst="rect">
            <a:avLst/>
          </a:prstGeom>
        </p:spPr>
      </p:pic>
      <p:pic>
        <p:nvPicPr>
          <p:cNvPr id="7" name="Image 6">
            <a:extLst>
              <a:ext uri="{FF2B5EF4-FFF2-40B4-BE49-F238E27FC236}">
                <a16:creationId xmlns:a16="http://schemas.microsoft.com/office/drawing/2014/main" id="{D98E6030-C869-D348-B8EA-DF1DD38E28E8}"/>
              </a:ext>
            </a:extLst>
          </p:cNvPr>
          <p:cNvPicPr>
            <a:picLocks noChangeAspect="1"/>
          </p:cNvPicPr>
          <p:nvPr/>
        </p:nvPicPr>
        <p:blipFill>
          <a:blip r:embed="rId5"/>
          <a:stretch>
            <a:fillRect/>
          </a:stretch>
        </p:blipFill>
        <p:spPr>
          <a:xfrm>
            <a:off x="4989651" y="2408337"/>
            <a:ext cx="4013200" cy="673100"/>
          </a:xfrm>
          <a:prstGeom prst="rect">
            <a:avLst/>
          </a:prstGeom>
        </p:spPr>
      </p:pic>
      <p:sp>
        <p:nvSpPr>
          <p:cNvPr id="21" name="Espace réservé du texte 2">
            <a:extLst>
              <a:ext uri="{FF2B5EF4-FFF2-40B4-BE49-F238E27FC236}">
                <a16:creationId xmlns:a16="http://schemas.microsoft.com/office/drawing/2014/main" id="{75D26E2E-9B3A-1E40-953E-F3CD3957B5D3}"/>
              </a:ext>
            </a:extLst>
          </p:cNvPr>
          <p:cNvSpPr>
            <a:spLocks noGrp="1"/>
          </p:cNvSpPr>
          <p:nvPr>
            <p:ph type="body" idx="1"/>
          </p:nvPr>
        </p:nvSpPr>
        <p:spPr>
          <a:xfrm>
            <a:off x="343049" y="1238023"/>
            <a:ext cx="8520602" cy="1439836"/>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 attribut ou une méthode est dit protégé si son utilisation est limitée à la classe (</a:t>
            </a:r>
            <a:r>
              <a:rPr lang="fr-FR" sz="2000" b="1" dirty="0">
                <a:solidFill>
                  <a:schemeClr val="tx1"/>
                </a:solidFill>
                <a:latin typeface="Century Gothic" panose="020B0502020202020204" pitchFamily="34" charset="0"/>
                <a:ea typeface="Century Gothic"/>
                <a:cs typeface="Century Gothic"/>
                <a:sym typeface="Century Gothic"/>
              </a:rPr>
              <a:t>Mère</a:t>
            </a:r>
            <a:r>
              <a:rPr lang="fr-FR" sz="2000" dirty="0">
                <a:solidFill>
                  <a:schemeClr val="tx1"/>
                </a:solidFill>
                <a:latin typeface="Century Gothic" panose="020B0502020202020204" pitchFamily="34" charset="0"/>
                <a:ea typeface="Century Gothic"/>
                <a:cs typeface="Century Gothic"/>
                <a:sym typeface="Century Gothic"/>
              </a:rPr>
              <a:t>) et ses descendants. (</a:t>
            </a:r>
            <a:r>
              <a:rPr lang="fr-FR" sz="2000" b="1" dirty="0">
                <a:solidFill>
                  <a:schemeClr val="tx1"/>
                </a:solidFill>
                <a:latin typeface="Century Gothic" panose="020B0502020202020204" pitchFamily="34" charset="0"/>
                <a:ea typeface="Century Gothic"/>
                <a:cs typeface="Century Gothic"/>
                <a:sym typeface="Century Gothic"/>
              </a:rPr>
              <a:t>Fille</a:t>
            </a:r>
            <a:r>
              <a:rPr lang="fr-FR" sz="2000" dirty="0">
                <a:solidFill>
                  <a:schemeClr val="tx1"/>
                </a:solidFill>
                <a:latin typeface="Century Gothic" panose="020B0502020202020204" pitchFamily="34" charset="0"/>
                <a:ea typeface="Century Gothic"/>
                <a:cs typeface="Century Gothic"/>
                <a:sym typeface="Century Gothic"/>
              </a:rPr>
              <a:t>)</a:t>
            </a:r>
          </a:p>
        </p:txBody>
      </p:sp>
      <p:sp>
        <p:nvSpPr>
          <p:cNvPr id="22" name="Shape 90">
            <a:extLst>
              <a:ext uri="{FF2B5EF4-FFF2-40B4-BE49-F238E27FC236}">
                <a16:creationId xmlns:a16="http://schemas.microsoft.com/office/drawing/2014/main" id="{4E663BC1-9E6B-0B42-AEB5-5F2C15C02B8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b. Visibilité </a:t>
            </a:r>
            <a:r>
              <a:rPr lang="fr-FR" sz="1925" b="1" dirty="0" err="1">
                <a:latin typeface="Century Gothic" panose="020B0502020202020204" pitchFamily="34" charset="0"/>
                <a:ea typeface="Century Gothic"/>
                <a:cs typeface="Century Gothic"/>
                <a:sym typeface="Century Gothic"/>
              </a:rPr>
              <a:t>protected</a:t>
            </a:r>
            <a:endParaRPr lang="fr-FR" dirty="0">
              <a:latin typeface="Century Gothic" panose="020B0502020202020204" pitchFamily="34" charset="0"/>
            </a:endParaRPr>
          </a:p>
        </p:txBody>
      </p:sp>
      <p:cxnSp>
        <p:nvCxnSpPr>
          <p:cNvPr id="23" name="Shape 73">
            <a:extLst>
              <a:ext uri="{FF2B5EF4-FFF2-40B4-BE49-F238E27FC236}">
                <a16:creationId xmlns:a16="http://schemas.microsoft.com/office/drawing/2014/main" id="{E276702D-177E-314F-A655-2EC47756188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4" name="Shape 74">
            <a:extLst>
              <a:ext uri="{FF2B5EF4-FFF2-40B4-BE49-F238E27FC236}">
                <a16:creationId xmlns:a16="http://schemas.microsoft.com/office/drawing/2014/main" id="{E44C0F99-EF54-4C42-9B4A-7F231484175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5" name="Shape 75">
            <a:extLst>
              <a:ext uri="{FF2B5EF4-FFF2-40B4-BE49-F238E27FC236}">
                <a16:creationId xmlns:a16="http://schemas.microsoft.com/office/drawing/2014/main" id="{C312BDD6-C1AC-564D-84D8-CA16FBAD5C3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6" name="Rectangle 25">
            <a:extLst>
              <a:ext uri="{FF2B5EF4-FFF2-40B4-BE49-F238E27FC236}">
                <a16:creationId xmlns:a16="http://schemas.microsoft.com/office/drawing/2014/main" id="{0F03CAD3-8C05-FB4B-8A63-E8AF41171D99}"/>
              </a:ext>
            </a:extLst>
          </p:cNvPr>
          <p:cNvSpPr/>
          <p:nvPr/>
        </p:nvSpPr>
        <p:spPr>
          <a:xfrm>
            <a:off x="1140541" y="2408337"/>
            <a:ext cx="3156155" cy="1957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Century Gothic" panose="020B0502020202020204" pitchFamily="34" charset="0"/>
              </a:rPr>
              <a:t>TODO version UML</a:t>
            </a:r>
          </a:p>
        </p:txBody>
      </p:sp>
    </p:spTree>
    <p:extLst>
      <p:ext uri="{BB962C8B-B14F-4D97-AF65-F5344CB8AC3E}">
        <p14:creationId xmlns:p14="http://schemas.microsoft.com/office/powerpoint/2010/main" val="2935081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5" name="Shape 95"/>
          <p:cNvSpPr txBox="1"/>
          <p:nvPr/>
        </p:nvSpPr>
        <p:spPr>
          <a:xfrm>
            <a:off x="311699" y="1238021"/>
            <a:ext cx="8521200" cy="747976"/>
          </a:xfrm>
          <a:prstGeom prst="rect">
            <a:avLst/>
          </a:prstGeom>
          <a:noFill/>
          <a:ln>
            <a:noFill/>
          </a:ln>
        </p:spPr>
        <p:txBody>
          <a:bodyPr spcFirstLastPara="1" wrap="square" lIns="91400" tIns="91400" rIns="91400" bIns="91400" anchor="t" anchorCtr="0">
            <a:noAutofit/>
          </a:bodyPr>
          <a:lstStyle/>
          <a:p>
            <a:pPr marL="457200" lvl="0" indent="-317500">
              <a:buClr>
                <a:srgbClr val="F1C232"/>
              </a:buClr>
              <a:buSzPts val="2000"/>
              <a:buFont typeface="Century Gothic"/>
              <a:buChar char="●"/>
            </a:pPr>
            <a:r>
              <a:rPr lang="fr-FR" sz="2000" dirty="0">
                <a:latin typeface="Century Gothic" panose="020B0502020202020204" pitchFamily="34" charset="0"/>
                <a:ea typeface="Century Gothic"/>
                <a:cs typeface="Century Gothic"/>
                <a:sym typeface="Century Gothic"/>
              </a:rPr>
              <a:t>Les trois caractéristiques d’un objet : une </a:t>
            </a:r>
            <a:r>
              <a:rPr lang="fr-FR" sz="2000" b="1" dirty="0">
                <a:latin typeface="Century Gothic" panose="020B0502020202020204" pitchFamily="34" charset="0"/>
                <a:ea typeface="Century Gothic"/>
                <a:cs typeface="Century Gothic"/>
                <a:sym typeface="Century Gothic"/>
              </a:rPr>
              <a:t>identité</a:t>
            </a:r>
            <a:r>
              <a:rPr lang="fr-FR" sz="2000" dirty="0">
                <a:latin typeface="Century Gothic" panose="020B0502020202020204" pitchFamily="34" charset="0"/>
                <a:ea typeface="Century Gothic"/>
                <a:cs typeface="Century Gothic"/>
                <a:sym typeface="Century Gothic"/>
              </a:rPr>
              <a:t>, un </a:t>
            </a:r>
            <a:r>
              <a:rPr lang="fr-FR" sz="2000" b="1" dirty="0">
                <a:latin typeface="Century Gothic" panose="020B0502020202020204" pitchFamily="34" charset="0"/>
                <a:ea typeface="Century Gothic"/>
                <a:cs typeface="Century Gothic"/>
                <a:sym typeface="Century Gothic"/>
              </a:rPr>
              <a:t>état</a:t>
            </a:r>
            <a:r>
              <a:rPr lang="fr-FR" sz="2000" dirty="0">
                <a:latin typeface="Century Gothic" panose="020B0502020202020204" pitchFamily="34" charset="0"/>
                <a:ea typeface="Century Gothic"/>
                <a:cs typeface="Century Gothic"/>
                <a:sym typeface="Century Gothic"/>
              </a:rPr>
              <a:t> et un </a:t>
            </a:r>
            <a:r>
              <a:rPr lang="fr-FR" sz="2000" b="1" dirty="0">
                <a:latin typeface="Century Gothic" panose="020B0502020202020204" pitchFamily="34" charset="0"/>
                <a:ea typeface="Century Gothic"/>
                <a:cs typeface="Century Gothic"/>
                <a:sym typeface="Century Gothic"/>
              </a:rPr>
              <a:t>comportement</a:t>
            </a:r>
            <a:r>
              <a:rPr lang="fr-FR" sz="2000" dirty="0">
                <a:latin typeface="Century Gothic" panose="020B0502020202020204" pitchFamily="34" charset="0"/>
                <a:ea typeface="Century Gothic"/>
                <a:cs typeface="Century Gothic"/>
                <a:sym typeface="Century Gothic"/>
              </a:rPr>
              <a:t>.</a:t>
            </a:r>
          </a:p>
          <a:p>
            <a:pPr marL="139700" lvl="0">
              <a:buClr>
                <a:srgbClr val="F1C232"/>
              </a:buClr>
              <a:buSzPts val="2000"/>
            </a:pPr>
            <a:endParaRPr lang="fr-FR" sz="2000" dirty="0">
              <a:latin typeface="Century Gothic" panose="020B0502020202020204" pitchFamily="34" charset="0"/>
              <a:ea typeface="Century Gothic"/>
              <a:cs typeface="Century Gothic"/>
              <a:sym typeface="Century Gothic"/>
            </a:endParaRPr>
          </a:p>
        </p:txBody>
      </p:sp>
      <p:pic>
        <p:nvPicPr>
          <p:cNvPr id="10" name="Picture 7" descr="booch4">
            <a:extLst>
              <a:ext uri="{FF2B5EF4-FFF2-40B4-BE49-F238E27FC236}">
                <a16:creationId xmlns:a16="http://schemas.microsoft.com/office/drawing/2014/main" id="{1BADA279-9106-CD4B-8452-634ECF7D9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3032" y="1981916"/>
            <a:ext cx="3839655" cy="2653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hape 90">
            <a:extLst>
              <a:ext uri="{FF2B5EF4-FFF2-40B4-BE49-F238E27FC236}">
                <a16:creationId xmlns:a16="http://schemas.microsoft.com/office/drawing/2014/main" id="{7BF345E8-4AB0-C940-AC5E-B9CDB0DE07F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6714CE49-AF65-904A-BE3E-57EAA00157F8}"/>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DD2C7590-33A2-1B43-A46A-07B88A52B74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380A2225-570C-B74A-B72E-9BB467FFCE2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5425079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24346"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5F7DB5E4-B2C0-3A47-A7AD-78350AB954DB}"/>
              </a:ext>
            </a:extLst>
          </p:cNvPr>
          <p:cNvPicPr>
            <a:picLocks noChangeAspect="1"/>
          </p:cNvPicPr>
          <p:nvPr/>
        </p:nvPicPr>
        <p:blipFill>
          <a:blip r:embed="rId4"/>
          <a:stretch>
            <a:fillRect/>
          </a:stretch>
        </p:blipFill>
        <p:spPr>
          <a:xfrm>
            <a:off x="1933571" y="1688413"/>
            <a:ext cx="3188069" cy="1452923"/>
          </a:xfrm>
          <a:prstGeom prst="rect">
            <a:avLst/>
          </a:prstGeom>
        </p:spPr>
      </p:pic>
      <p:pic>
        <p:nvPicPr>
          <p:cNvPr id="6" name="Image 5">
            <a:extLst>
              <a:ext uri="{FF2B5EF4-FFF2-40B4-BE49-F238E27FC236}">
                <a16:creationId xmlns:a16="http://schemas.microsoft.com/office/drawing/2014/main" id="{36FF5E21-5116-A34F-8F0C-A3BC9D758FF1}"/>
              </a:ext>
            </a:extLst>
          </p:cNvPr>
          <p:cNvPicPr>
            <a:picLocks noChangeAspect="1"/>
          </p:cNvPicPr>
          <p:nvPr/>
        </p:nvPicPr>
        <p:blipFill>
          <a:blip r:embed="rId5"/>
          <a:stretch>
            <a:fillRect/>
          </a:stretch>
        </p:blipFill>
        <p:spPr>
          <a:xfrm>
            <a:off x="1861706" y="3160628"/>
            <a:ext cx="7282294" cy="1354389"/>
          </a:xfrm>
          <a:prstGeom prst="rect">
            <a:avLst/>
          </a:prstGeom>
        </p:spPr>
      </p:pic>
      <p:sp>
        <p:nvSpPr>
          <p:cNvPr id="20" name="Espace réservé du texte 2">
            <a:extLst>
              <a:ext uri="{FF2B5EF4-FFF2-40B4-BE49-F238E27FC236}">
                <a16:creationId xmlns:a16="http://schemas.microsoft.com/office/drawing/2014/main" id="{2F4DCCC4-DDF3-4140-9806-F3D2AF8E56A6}"/>
              </a:ext>
            </a:extLst>
          </p:cNvPr>
          <p:cNvSpPr>
            <a:spLocks noGrp="1"/>
          </p:cNvSpPr>
          <p:nvPr>
            <p:ph type="body" idx="1"/>
          </p:nvPr>
        </p:nvSpPr>
        <p:spPr>
          <a:xfrm>
            <a:off x="343049" y="1238023"/>
            <a:ext cx="8520602" cy="335353"/>
          </a:xfrm>
        </p:spPr>
        <p:txBody>
          <a:bodyPr anchor="ctr"/>
          <a:lstStyle/>
          <a:p>
            <a:pPr marL="139700" lvl="0" indent="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 avec un attribut privé dans la classe mère</a:t>
            </a:r>
            <a:endParaRPr lang="fr-FR" sz="2000" dirty="0">
              <a:solidFill>
                <a:schemeClr val="tx1"/>
              </a:solidFill>
              <a:latin typeface="Century Gothic" panose="020B0502020202020204" pitchFamily="34" charset="0"/>
              <a:ea typeface="Century Gothic"/>
              <a:cs typeface="Century Gothic"/>
              <a:sym typeface="Century Gothic"/>
            </a:endParaRPr>
          </a:p>
        </p:txBody>
      </p:sp>
      <p:sp>
        <p:nvSpPr>
          <p:cNvPr id="21" name="Shape 90">
            <a:extLst>
              <a:ext uri="{FF2B5EF4-FFF2-40B4-BE49-F238E27FC236}">
                <a16:creationId xmlns:a16="http://schemas.microsoft.com/office/drawing/2014/main" id="{A2E8DE20-9077-4246-8ECE-131F3EA8391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b. Visibilité </a:t>
            </a:r>
            <a:r>
              <a:rPr lang="fr-FR" sz="1925" b="1" dirty="0" err="1">
                <a:latin typeface="Century Gothic" panose="020B0502020202020204" pitchFamily="34" charset="0"/>
                <a:ea typeface="Century Gothic"/>
                <a:cs typeface="Century Gothic"/>
                <a:sym typeface="Century Gothic"/>
              </a:rPr>
              <a:t>protected</a:t>
            </a:r>
            <a:endParaRPr lang="fr-FR" dirty="0">
              <a:latin typeface="Century Gothic" panose="020B0502020202020204" pitchFamily="34" charset="0"/>
            </a:endParaRPr>
          </a:p>
        </p:txBody>
      </p:sp>
      <p:cxnSp>
        <p:nvCxnSpPr>
          <p:cNvPr id="22" name="Shape 73">
            <a:extLst>
              <a:ext uri="{FF2B5EF4-FFF2-40B4-BE49-F238E27FC236}">
                <a16:creationId xmlns:a16="http://schemas.microsoft.com/office/drawing/2014/main" id="{1EFADAEB-1F75-CE42-8BC1-B0D8D3F1036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3" name="Shape 74">
            <a:extLst>
              <a:ext uri="{FF2B5EF4-FFF2-40B4-BE49-F238E27FC236}">
                <a16:creationId xmlns:a16="http://schemas.microsoft.com/office/drawing/2014/main" id="{3A02794D-B28A-A049-BCD3-87411A16C5D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4" name="Shape 75">
            <a:extLst>
              <a:ext uri="{FF2B5EF4-FFF2-40B4-BE49-F238E27FC236}">
                <a16:creationId xmlns:a16="http://schemas.microsoft.com/office/drawing/2014/main" id="{DB509956-6DF7-774D-82F7-32C55574E13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7835277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3162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239342"/>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5</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43054562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c. Constructeur lors d’un héritage</a:t>
            </a:r>
          </a:p>
        </p:txBody>
      </p:sp>
    </p:spTree>
    <p:extLst>
      <p:ext uri="{BB962C8B-B14F-4D97-AF65-F5344CB8AC3E}">
        <p14:creationId xmlns:p14="http://schemas.microsoft.com/office/powerpoint/2010/main" val="40854627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86FDD69C-78DD-8E46-B718-F72503FA1E58}"/>
              </a:ext>
            </a:extLst>
          </p:cNvPr>
          <p:cNvPicPr>
            <a:picLocks noChangeAspect="1"/>
          </p:cNvPicPr>
          <p:nvPr/>
        </p:nvPicPr>
        <p:blipFill>
          <a:blip r:embed="rId4"/>
          <a:stretch>
            <a:fillRect/>
          </a:stretch>
        </p:blipFill>
        <p:spPr>
          <a:xfrm>
            <a:off x="1818250" y="3850810"/>
            <a:ext cx="6918776" cy="1179791"/>
          </a:xfrm>
          <a:prstGeom prst="rect">
            <a:avLst/>
          </a:prstGeom>
        </p:spPr>
      </p:pic>
      <p:pic>
        <p:nvPicPr>
          <p:cNvPr id="6" name="Image 5">
            <a:extLst>
              <a:ext uri="{FF2B5EF4-FFF2-40B4-BE49-F238E27FC236}">
                <a16:creationId xmlns:a16="http://schemas.microsoft.com/office/drawing/2014/main" id="{829C91F5-B04D-5743-82A2-618E85444379}"/>
              </a:ext>
            </a:extLst>
          </p:cNvPr>
          <p:cNvPicPr>
            <a:picLocks noChangeAspect="1"/>
          </p:cNvPicPr>
          <p:nvPr/>
        </p:nvPicPr>
        <p:blipFill>
          <a:blip r:embed="rId5"/>
          <a:stretch>
            <a:fillRect/>
          </a:stretch>
        </p:blipFill>
        <p:spPr>
          <a:xfrm>
            <a:off x="1827812" y="2866632"/>
            <a:ext cx="2818388" cy="1043170"/>
          </a:xfrm>
          <a:prstGeom prst="rect">
            <a:avLst/>
          </a:prstGeom>
        </p:spPr>
      </p:pic>
      <p:sp>
        <p:nvSpPr>
          <p:cNvPr id="14" name="Shape 90">
            <a:extLst>
              <a:ext uri="{FF2B5EF4-FFF2-40B4-BE49-F238E27FC236}">
                <a16:creationId xmlns:a16="http://schemas.microsoft.com/office/drawing/2014/main" id="{72DD26BC-D589-4F44-9A49-99A6DFCC9FB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c. Constructeur lors d’un héritage</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340EEAA3-82CB-2044-9313-2ADDDEFE60B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8A6F7145-3150-C94A-A237-A92060A571B1}"/>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6D0EFAE2-4EAE-344D-96F6-749A1DD13DF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2058FED9-C3EA-6342-9874-86D19C4C5CE0}"/>
              </a:ext>
            </a:extLst>
          </p:cNvPr>
          <p:cNvSpPr>
            <a:spLocks noGrp="1"/>
          </p:cNvSpPr>
          <p:nvPr>
            <p:ph type="body" idx="1"/>
          </p:nvPr>
        </p:nvSpPr>
        <p:spPr>
          <a:xfrm>
            <a:off x="343049" y="1238023"/>
            <a:ext cx="8520602" cy="1569617"/>
          </a:xfrm>
        </p:spPr>
        <p:txBody>
          <a:bodyPr anchor="ctr"/>
          <a:lstStyle/>
          <a:p>
            <a:pPr marL="139700" indent="0" algn="l">
              <a:buClr>
                <a:srgbClr val="F1C232"/>
              </a:buClr>
              <a:buSzPts val="2000"/>
            </a:pPr>
            <a:r>
              <a:rPr lang="fr-FR" sz="2000" b="1" dirty="0">
                <a:solidFill>
                  <a:schemeClr val="tx1"/>
                </a:solidFill>
                <a:latin typeface="Century Gothic" panose="020B0502020202020204" pitchFamily="34" charset="0"/>
              </a:rPr>
              <a:t>Cas des constructeurs surchargés</a:t>
            </a:r>
            <a:endParaRPr lang="fr-FR" sz="1800" b="1" dirty="0">
              <a:solidFill>
                <a:schemeClr val="tx1"/>
              </a:solidFill>
              <a:latin typeface="Century Gothic" panose="020B0502020202020204" pitchFamily="34" charset="0"/>
            </a:endParaRP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constructeur de la classe fille doit faire un appel explicite au constructeur de la classe mère afin d’initialiser les attributs hérités de celle-ci</a:t>
            </a:r>
          </a:p>
        </p:txBody>
      </p:sp>
    </p:spTree>
    <p:extLst>
      <p:ext uri="{BB962C8B-B14F-4D97-AF65-F5344CB8AC3E}">
        <p14:creationId xmlns:p14="http://schemas.microsoft.com/office/powerpoint/2010/main" val="37983454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089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99353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6</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7077872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d. Classe abstraite</a:t>
            </a:r>
          </a:p>
        </p:txBody>
      </p:sp>
    </p:spTree>
    <p:extLst>
      <p:ext uri="{BB962C8B-B14F-4D97-AF65-F5344CB8AC3E}">
        <p14:creationId xmlns:p14="http://schemas.microsoft.com/office/powerpoint/2010/main" val="15867797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FE96E600-45A0-164D-B248-13A087FCD9E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d. Classe abstraite</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5D4DFDA4-58AD-B943-82B8-9F163C5CAAB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EBB7CC75-190F-404F-87AC-B6BD23B50A15}"/>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61D609C4-A60C-384E-871E-3C3AEC73958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Espace réservé du texte 2">
            <a:extLst>
              <a:ext uri="{FF2B5EF4-FFF2-40B4-BE49-F238E27FC236}">
                <a16:creationId xmlns:a16="http://schemas.microsoft.com/office/drawing/2014/main" id="{0F2DC0F1-69E4-234B-8F98-C0F42741B8A4}"/>
              </a:ext>
            </a:extLst>
          </p:cNvPr>
          <p:cNvSpPr>
            <a:spLocks noGrp="1"/>
          </p:cNvSpPr>
          <p:nvPr>
            <p:ph type="body" idx="1"/>
          </p:nvPr>
        </p:nvSpPr>
        <p:spPr>
          <a:xfrm>
            <a:off x="343049" y="1238023"/>
            <a:ext cx="8520602" cy="2646038"/>
          </a:xfrm>
        </p:spPr>
        <p:txBody>
          <a:bodyPr anchor="ctr"/>
          <a:lstStyle/>
          <a:p>
            <a:pPr marL="139700" lvl="0" indent="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Particularité</a:t>
            </a:r>
          </a:p>
          <a:p>
            <a:pPr marL="139700" lvl="0" indent="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est possible de définir une classe comme abstraite ce qui la rendra non </a:t>
            </a:r>
            <a:r>
              <a:rPr lang="fr-FR" sz="2000" dirty="0" err="1">
                <a:solidFill>
                  <a:schemeClr val="tx1"/>
                </a:solidFill>
                <a:latin typeface="Century Gothic" panose="020B0502020202020204" pitchFamily="34" charset="0"/>
                <a:ea typeface="Century Gothic"/>
                <a:cs typeface="Century Gothic"/>
                <a:sym typeface="Century Gothic"/>
              </a:rPr>
              <a:t>instanciable</a:t>
            </a:r>
            <a:r>
              <a:rPr lang="fr-FR" sz="2000" dirty="0">
                <a:solidFill>
                  <a:schemeClr val="tx1"/>
                </a:solidFill>
                <a:latin typeface="Century Gothic" panose="020B0502020202020204" pitchFamily="34" charset="0"/>
                <a:ea typeface="Century Gothic"/>
                <a:cs typeface="Century Gothic"/>
                <a:sym typeface="Century Gothic"/>
              </a:rPr>
              <a:t> et donc uniquement héritable.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Elle garde le même fonctionnement qu’une classe « normale ». </a:t>
            </a:r>
          </a:p>
          <a:p>
            <a:pPr marL="596900" lvl="4"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p:txBody>
      </p:sp>
      <p:pic>
        <p:nvPicPr>
          <p:cNvPr id="22" name="Image 21">
            <a:extLst>
              <a:ext uri="{FF2B5EF4-FFF2-40B4-BE49-F238E27FC236}">
                <a16:creationId xmlns:a16="http://schemas.microsoft.com/office/drawing/2014/main" id="{8B393415-90C8-7742-813F-0DEC895CACD7}"/>
              </a:ext>
            </a:extLst>
          </p:cNvPr>
          <p:cNvPicPr>
            <a:picLocks noChangeAspect="1"/>
          </p:cNvPicPr>
          <p:nvPr/>
        </p:nvPicPr>
        <p:blipFill>
          <a:blip r:embed="rId4"/>
          <a:stretch>
            <a:fillRect/>
          </a:stretch>
        </p:blipFill>
        <p:spPr>
          <a:xfrm>
            <a:off x="5813374" y="3647175"/>
            <a:ext cx="2489200" cy="660400"/>
          </a:xfrm>
          <a:prstGeom prst="rect">
            <a:avLst/>
          </a:prstGeom>
        </p:spPr>
      </p:pic>
    </p:spTree>
    <p:extLst>
      <p:ext uri="{BB962C8B-B14F-4D97-AF65-F5344CB8AC3E}">
        <p14:creationId xmlns:p14="http://schemas.microsoft.com/office/powerpoint/2010/main" val="30698730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11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B577BF48-CD1F-044A-ACF7-1F90D6AB408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D9F577D4-D2BE-9749-A746-DAB73CCD7BB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4A2EDABF-D6F7-4D43-9D08-698EB93B726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E3B00012-B2DF-BA43-9583-2E3D25CA3CAC}"/>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78C7E583-E1E3-D54E-BADB-683B83D69CC3}"/>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Des objets ayant des </a:t>
            </a:r>
            <a:r>
              <a:rPr lang="fr-FR" sz="2000" b="1" dirty="0">
                <a:solidFill>
                  <a:schemeClr val="tx1"/>
                </a:solidFill>
                <a:latin typeface="Century Gothic" panose="020B0502020202020204" pitchFamily="34" charset="0"/>
                <a:ea typeface="Century Gothic"/>
                <a:cs typeface="Century Gothic"/>
                <a:sym typeface="Century Gothic"/>
              </a:rPr>
              <a:t>propriétés communes</a:t>
            </a:r>
            <a:r>
              <a:rPr lang="fr-FR" sz="2000" dirty="0">
                <a:solidFill>
                  <a:schemeClr val="tx1"/>
                </a:solidFill>
                <a:latin typeface="Century Gothic" panose="020B0502020202020204" pitchFamily="34" charset="0"/>
                <a:ea typeface="Century Gothic"/>
                <a:cs typeface="Century Gothic"/>
                <a:sym typeface="Century Gothic"/>
              </a:rPr>
              <a:t> (attributs et méthodes) sont alors regroupés dans une structure appelée </a:t>
            </a:r>
            <a:r>
              <a:rPr lang="fr-FR" sz="2000" b="1" dirty="0">
                <a:solidFill>
                  <a:schemeClr val="tx1"/>
                </a:solidFill>
                <a:latin typeface="Century Gothic" panose="020B0502020202020204" pitchFamily="34" charset="0"/>
                <a:ea typeface="Century Gothic"/>
                <a:cs typeface="Century Gothic"/>
                <a:sym typeface="Century Gothic"/>
              </a:rPr>
              <a:t>classe</a:t>
            </a:r>
            <a:r>
              <a:rPr lang="fr-FR" sz="2000" dirty="0">
                <a:solidFill>
                  <a:schemeClr val="tx1"/>
                </a:solidFill>
                <a:latin typeface="Century Gothic" panose="020B0502020202020204" pitchFamily="34" charset="0"/>
                <a:ea typeface="Century Gothic"/>
                <a:cs typeface="Century Gothic"/>
                <a:sym typeface="Century Gothic"/>
              </a:rPr>
              <a:t>.</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retrouve ainsi notre manière de pensée habituelle, où nous « </a:t>
            </a:r>
            <a:r>
              <a:rPr lang="fr-FR" sz="2000" b="1" dirty="0">
                <a:solidFill>
                  <a:schemeClr val="tx1"/>
                </a:solidFill>
                <a:latin typeface="Century Gothic" panose="020B0502020202020204" pitchFamily="34" charset="0"/>
                <a:ea typeface="Century Gothic"/>
                <a:cs typeface="Century Gothic"/>
                <a:sym typeface="Century Gothic"/>
              </a:rPr>
              <a:t>classifions</a:t>
            </a:r>
            <a:r>
              <a:rPr lang="fr-FR" sz="2000" dirty="0">
                <a:solidFill>
                  <a:schemeClr val="tx1"/>
                </a:solidFill>
                <a:latin typeface="Century Gothic" panose="020B0502020202020204" pitchFamily="34" charset="0"/>
                <a:ea typeface="Century Gothic"/>
                <a:cs typeface="Century Gothic"/>
                <a:sym typeface="Century Gothic"/>
              </a:rPr>
              <a:t> » chaque élément de notre entourage : animaux, véhicules, ordinateurs, étudiants, livres…</a:t>
            </a:r>
          </a:p>
        </p:txBody>
      </p:sp>
    </p:spTree>
    <p:extLst>
      <p:ext uri="{BB962C8B-B14F-4D97-AF65-F5344CB8AC3E}">
        <p14:creationId xmlns:p14="http://schemas.microsoft.com/office/powerpoint/2010/main" val="37895733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08202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7</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4997807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e. Polymorphisme</a:t>
            </a:r>
          </a:p>
        </p:txBody>
      </p:sp>
    </p:spTree>
    <p:extLst>
      <p:ext uri="{BB962C8B-B14F-4D97-AF65-F5344CB8AC3E}">
        <p14:creationId xmlns:p14="http://schemas.microsoft.com/office/powerpoint/2010/main" val="5142662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681973BB-2AB8-3442-8F26-1B2D23B98B2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e. Polymorphisme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C580998D-1C4B-EF4A-B97C-21EB5E64FDE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BC90AAB8-33EF-5D47-AB6E-05130D0D9A5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FA1026EE-F69C-D34E-B51B-1967046893C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9" name="Espace réservé du texte 2">
            <a:extLst>
              <a:ext uri="{FF2B5EF4-FFF2-40B4-BE49-F238E27FC236}">
                <a16:creationId xmlns:a16="http://schemas.microsoft.com/office/drawing/2014/main" id="{DB9966BF-F1D8-6B4C-A0B2-CE886464C844}"/>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Polymorphisme </a:t>
            </a:r>
            <a:r>
              <a:rPr lang="fr-FR" sz="2000" dirty="0">
                <a:solidFill>
                  <a:schemeClr val="tx1"/>
                </a:solidFill>
                <a:latin typeface="Century Gothic" panose="020B0502020202020204" pitchFamily="34" charset="0"/>
                <a:ea typeface="Century Gothic"/>
                <a:cs typeface="Century Gothic"/>
                <a:sym typeface="Century Gothic"/>
              </a:rPr>
              <a:t>: littéralement c’est la faculté de prendre plusieurs formes. En POO, c’est un mécanisme qui permet à une </a:t>
            </a:r>
            <a:r>
              <a:rPr lang="fr-FR" sz="2000" b="1" dirty="0">
                <a:solidFill>
                  <a:schemeClr val="tx1"/>
                </a:solidFill>
                <a:latin typeface="Century Gothic" panose="020B0502020202020204" pitchFamily="34" charset="0"/>
                <a:ea typeface="Century Gothic"/>
                <a:cs typeface="Century Gothic"/>
                <a:sym typeface="Century Gothic"/>
              </a:rPr>
              <a:t>classe fille</a:t>
            </a:r>
            <a:r>
              <a:rPr lang="fr-FR" sz="2000" dirty="0">
                <a:solidFill>
                  <a:schemeClr val="tx1"/>
                </a:solidFill>
                <a:latin typeface="Century Gothic" panose="020B0502020202020204" pitchFamily="34" charset="0"/>
                <a:ea typeface="Century Gothic"/>
                <a:cs typeface="Century Gothic"/>
                <a:sym typeface="Century Gothic"/>
              </a:rPr>
              <a:t> de redéfinir une méthode dont elle a hérité tout en gardant la même signature.</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Cela permet d’adapter le traitement qu’effectue la méthode aux spécificités de la classe fille.</a:t>
            </a:r>
          </a:p>
        </p:txBody>
      </p:sp>
    </p:spTree>
    <p:extLst>
      <p:ext uri="{BB962C8B-B14F-4D97-AF65-F5344CB8AC3E}">
        <p14:creationId xmlns:p14="http://schemas.microsoft.com/office/powerpoint/2010/main" val="23594281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71DCAD19-E287-3F4C-A17A-0B20C502BBA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e. Polymorphisme</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85147F17-5D8F-9047-A375-399BCF01ADC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FF8BCA05-AB83-824C-B84A-1B42F453F34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C91E2B7D-B92E-6143-8D2B-F36EFA1DB20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3544D22A-4AE4-C64C-84A3-0A60A6478DFA}"/>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En JAVA aucunes difficultés, il suffit d’implémenter la méthode en question dans la classe mère et la classe fille.</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polymorphisme, i.e. le choix de la bonne méthode à utiliser se fera automatiquement selon la nature de l’objet.</a:t>
            </a: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n’en sera pas de même en C++, où le polymorphisme n’est pas natif.</a:t>
            </a:r>
          </a:p>
        </p:txBody>
      </p:sp>
    </p:spTree>
    <p:extLst>
      <p:ext uri="{BB962C8B-B14F-4D97-AF65-F5344CB8AC3E}">
        <p14:creationId xmlns:p14="http://schemas.microsoft.com/office/powerpoint/2010/main" val="19107858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B4182B76-6352-864F-A42D-E95CFC564CB6}"/>
              </a:ext>
            </a:extLst>
          </p:cNvPr>
          <p:cNvPicPr>
            <a:picLocks noChangeAspect="1"/>
          </p:cNvPicPr>
          <p:nvPr/>
        </p:nvPicPr>
        <p:blipFill>
          <a:blip r:embed="rId4"/>
          <a:stretch>
            <a:fillRect/>
          </a:stretch>
        </p:blipFill>
        <p:spPr>
          <a:xfrm>
            <a:off x="2213973" y="2516185"/>
            <a:ext cx="4864453" cy="1133131"/>
          </a:xfrm>
          <a:prstGeom prst="rect">
            <a:avLst/>
          </a:prstGeom>
        </p:spPr>
      </p:pic>
      <p:pic>
        <p:nvPicPr>
          <p:cNvPr id="5" name="Image 4">
            <a:extLst>
              <a:ext uri="{FF2B5EF4-FFF2-40B4-BE49-F238E27FC236}">
                <a16:creationId xmlns:a16="http://schemas.microsoft.com/office/drawing/2014/main" id="{DA3AFA2E-EAAD-8A44-A725-1A219A1EB6DA}"/>
              </a:ext>
            </a:extLst>
          </p:cNvPr>
          <p:cNvPicPr>
            <a:picLocks noChangeAspect="1"/>
          </p:cNvPicPr>
          <p:nvPr/>
        </p:nvPicPr>
        <p:blipFill>
          <a:blip r:embed="rId5"/>
          <a:stretch>
            <a:fillRect/>
          </a:stretch>
        </p:blipFill>
        <p:spPr>
          <a:xfrm>
            <a:off x="2197453" y="1563686"/>
            <a:ext cx="3556353" cy="920334"/>
          </a:xfrm>
          <a:prstGeom prst="rect">
            <a:avLst/>
          </a:prstGeom>
        </p:spPr>
      </p:pic>
      <p:sp>
        <p:nvSpPr>
          <p:cNvPr id="13" name="ZoneTexte 12">
            <a:extLst>
              <a:ext uri="{FF2B5EF4-FFF2-40B4-BE49-F238E27FC236}">
                <a16:creationId xmlns:a16="http://schemas.microsoft.com/office/drawing/2014/main" id="{029E1B68-4947-684F-ADD3-50919396D44D}"/>
              </a:ext>
            </a:extLst>
          </p:cNvPr>
          <p:cNvSpPr txBox="1"/>
          <p:nvPr/>
        </p:nvSpPr>
        <p:spPr>
          <a:xfrm>
            <a:off x="311700" y="1106624"/>
            <a:ext cx="63558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Exemple</a:t>
            </a:r>
            <a:endParaRPr lang="fr-FR" sz="1600" b="1" dirty="0">
              <a:solidFill>
                <a:schemeClr val="tx1"/>
              </a:solidFill>
              <a:latin typeface="Century Gothic" panose="020B0502020202020204" pitchFamily="34" charset="0"/>
            </a:endParaRPr>
          </a:p>
        </p:txBody>
      </p:sp>
      <p:sp>
        <p:nvSpPr>
          <p:cNvPr id="17" name="Shape 90">
            <a:extLst>
              <a:ext uri="{FF2B5EF4-FFF2-40B4-BE49-F238E27FC236}">
                <a16:creationId xmlns:a16="http://schemas.microsoft.com/office/drawing/2014/main" id="{5ACF4198-5FEE-A84D-B4AC-62C23F3B96E7}"/>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e. Polymorphisme</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7096E5D6-A81A-8D41-92F9-AABCE14F879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9E0487AB-3B65-0F44-89A1-E1ECB3528C8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47E80381-C40D-EE44-9617-7FBD5BCA45B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Espace réservé du texte 2">
            <a:extLst>
              <a:ext uri="{FF2B5EF4-FFF2-40B4-BE49-F238E27FC236}">
                <a16:creationId xmlns:a16="http://schemas.microsoft.com/office/drawing/2014/main" id="{DF171BEF-2C98-304E-BB2D-80D82376FF6D}"/>
              </a:ext>
            </a:extLst>
          </p:cNvPr>
          <p:cNvSpPr>
            <a:spLocks noGrp="1"/>
          </p:cNvSpPr>
          <p:nvPr>
            <p:ph type="body" idx="1"/>
          </p:nvPr>
        </p:nvSpPr>
        <p:spPr>
          <a:xfrm>
            <a:off x="311699" y="3852042"/>
            <a:ext cx="8520602" cy="66758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Bonne pratique</a:t>
            </a:r>
            <a:r>
              <a:rPr lang="fr-FR" sz="2000" dirty="0">
                <a:solidFill>
                  <a:schemeClr val="tx1"/>
                </a:solidFill>
                <a:latin typeface="Century Gothic" panose="020B0502020202020204" pitchFamily="34" charset="0"/>
                <a:ea typeface="Century Gothic"/>
                <a:cs typeface="Century Gothic"/>
                <a:sym typeface="Century Gothic"/>
              </a:rPr>
              <a:t> : on annote avec le mot clé </a:t>
            </a:r>
            <a:r>
              <a:rPr lang="fr-FR" sz="2000" b="1" i="1" dirty="0">
                <a:solidFill>
                  <a:schemeClr val="tx1"/>
                </a:solidFill>
                <a:latin typeface="Century Gothic" panose="020B0502020202020204" pitchFamily="34" charset="0"/>
                <a:ea typeface="Century Gothic"/>
                <a:cs typeface="Century Gothic"/>
                <a:sym typeface="Century Gothic"/>
              </a:rPr>
              <a:t>@</a:t>
            </a:r>
            <a:r>
              <a:rPr lang="fr-FR" sz="2000" b="1" i="1" dirty="0" err="1">
                <a:solidFill>
                  <a:schemeClr val="tx1"/>
                </a:solidFill>
                <a:latin typeface="Century Gothic" panose="020B0502020202020204" pitchFamily="34" charset="0"/>
                <a:ea typeface="Century Gothic"/>
                <a:cs typeface="Century Gothic"/>
                <a:sym typeface="Century Gothic"/>
              </a:rPr>
              <a:t>Override</a:t>
            </a:r>
            <a:r>
              <a:rPr lang="fr-FR" sz="2000" b="1" i="1" dirty="0">
                <a:solidFill>
                  <a:schemeClr val="tx1"/>
                </a:solidFill>
                <a:latin typeface="Century Gothic" panose="020B0502020202020204" pitchFamily="34" charset="0"/>
                <a:ea typeface="Century Gothic"/>
                <a:cs typeface="Century Gothic"/>
                <a:sym typeface="Century Gothic"/>
              </a:rPr>
              <a:t> </a:t>
            </a:r>
            <a:r>
              <a:rPr lang="fr-FR" sz="2000" dirty="0">
                <a:solidFill>
                  <a:schemeClr val="tx1"/>
                </a:solidFill>
                <a:latin typeface="Century Gothic" panose="020B0502020202020204" pitchFamily="34" charset="0"/>
                <a:ea typeface="Century Gothic"/>
                <a:cs typeface="Century Gothic"/>
                <a:sym typeface="Century Gothic"/>
              </a:rPr>
              <a:t>la méthode surchargée</a:t>
            </a:r>
          </a:p>
        </p:txBody>
      </p:sp>
    </p:spTree>
    <p:extLst>
      <p:ext uri="{BB962C8B-B14F-4D97-AF65-F5344CB8AC3E}">
        <p14:creationId xmlns:p14="http://schemas.microsoft.com/office/powerpoint/2010/main" val="39705020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6440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08202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8</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40249209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f. Composition</a:t>
            </a:r>
          </a:p>
        </p:txBody>
      </p:sp>
    </p:spTree>
    <p:extLst>
      <p:ext uri="{BB962C8B-B14F-4D97-AF65-F5344CB8AC3E}">
        <p14:creationId xmlns:p14="http://schemas.microsoft.com/office/powerpoint/2010/main" val="19204344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CED45AE7-9626-A245-99EB-72B109332DA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f. Composition</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DE27EB4E-992E-3948-B8DE-B2BBF2056C69}"/>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CFD9FB0D-AE77-CB46-9402-88DDE893419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7926941B-C0E0-114F-9EEB-FA5D8C79401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749A7C57-12DB-4B4B-934E-E84E133104BC}"/>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 </a:t>
            </a:r>
            <a:r>
              <a:rPr lang="fr-FR" sz="2000" b="1" dirty="0">
                <a:solidFill>
                  <a:schemeClr val="tx1"/>
                </a:solidFill>
                <a:latin typeface="Century Gothic" panose="020B0502020202020204" pitchFamily="34" charset="0"/>
                <a:ea typeface="Century Gothic"/>
                <a:cs typeface="Century Gothic"/>
                <a:sym typeface="Century Gothic"/>
              </a:rPr>
              <a:t>composition</a:t>
            </a:r>
            <a:r>
              <a:rPr lang="fr-FR" sz="2000" dirty="0">
                <a:solidFill>
                  <a:schemeClr val="tx1"/>
                </a:solidFill>
                <a:latin typeface="Century Gothic" panose="020B0502020202020204" pitchFamily="34" charset="0"/>
                <a:ea typeface="Century Gothic"/>
                <a:cs typeface="Century Gothic"/>
                <a:sym typeface="Century Gothic"/>
              </a:rPr>
              <a:t> modélise une relation d’inclusion entre les instances de deux classes.</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objets de la classe conteneur possèdent donc un attribut qui est un objet de la classe contenue.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peut utiliser une relation de composition entre classes si on peut établir un lien du type “possède” ou “a un”.</a:t>
            </a:r>
          </a:p>
        </p:txBody>
      </p:sp>
    </p:spTree>
    <p:extLst>
      <p:ext uri="{BB962C8B-B14F-4D97-AF65-F5344CB8AC3E}">
        <p14:creationId xmlns:p14="http://schemas.microsoft.com/office/powerpoint/2010/main" val="201261135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ZoneTexte 10">
            <a:extLst>
              <a:ext uri="{FF2B5EF4-FFF2-40B4-BE49-F238E27FC236}">
                <a16:creationId xmlns:a16="http://schemas.microsoft.com/office/drawing/2014/main" id="{69CDF0EF-85D2-0C49-8999-025716433039}"/>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Exemple de composition :</a:t>
            </a:r>
            <a:endParaRPr lang="fr-FR" sz="1600" b="1" dirty="0">
              <a:solidFill>
                <a:schemeClr val="tx1"/>
              </a:solidFill>
              <a:latin typeface="Century Gothic" panose="020B0502020202020204" pitchFamily="34" charset="0"/>
            </a:endParaRPr>
          </a:p>
        </p:txBody>
      </p:sp>
      <p:pic>
        <p:nvPicPr>
          <p:cNvPr id="7" name="Image 6">
            <a:extLst>
              <a:ext uri="{FF2B5EF4-FFF2-40B4-BE49-F238E27FC236}">
                <a16:creationId xmlns:a16="http://schemas.microsoft.com/office/drawing/2014/main" id="{BB14CF1F-BAF7-E440-B44A-18D22F89A6D2}"/>
              </a:ext>
            </a:extLst>
          </p:cNvPr>
          <p:cNvPicPr>
            <a:picLocks noChangeAspect="1"/>
          </p:cNvPicPr>
          <p:nvPr/>
        </p:nvPicPr>
        <p:blipFill>
          <a:blip r:embed="rId4"/>
          <a:stretch>
            <a:fillRect/>
          </a:stretch>
        </p:blipFill>
        <p:spPr>
          <a:xfrm>
            <a:off x="2063085" y="1987150"/>
            <a:ext cx="2057400" cy="1054100"/>
          </a:xfrm>
          <a:prstGeom prst="rect">
            <a:avLst/>
          </a:prstGeom>
        </p:spPr>
      </p:pic>
      <p:pic>
        <p:nvPicPr>
          <p:cNvPr id="9" name="Image 8">
            <a:extLst>
              <a:ext uri="{FF2B5EF4-FFF2-40B4-BE49-F238E27FC236}">
                <a16:creationId xmlns:a16="http://schemas.microsoft.com/office/drawing/2014/main" id="{869B3179-8773-AF49-A3A7-67A53BBEA5B5}"/>
              </a:ext>
            </a:extLst>
          </p:cNvPr>
          <p:cNvPicPr>
            <a:picLocks noChangeAspect="1"/>
          </p:cNvPicPr>
          <p:nvPr/>
        </p:nvPicPr>
        <p:blipFill>
          <a:blip r:embed="rId5"/>
          <a:stretch>
            <a:fillRect/>
          </a:stretch>
        </p:blipFill>
        <p:spPr>
          <a:xfrm>
            <a:off x="5051374" y="1987150"/>
            <a:ext cx="3251200" cy="1854200"/>
          </a:xfrm>
          <a:prstGeom prst="rect">
            <a:avLst/>
          </a:prstGeom>
        </p:spPr>
      </p:pic>
      <p:sp>
        <p:nvSpPr>
          <p:cNvPr id="16" name="Shape 90">
            <a:extLst>
              <a:ext uri="{FF2B5EF4-FFF2-40B4-BE49-F238E27FC236}">
                <a16:creationId xmlns:a16="http://schemas.microsoft.com/office/drawing/2014/main" id="{C102497C-6B4F-6442-B6A7-2AAEC724162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f. Composition</a:t>
            </a:r>
            <a:endParaRPr lang="fr-FR" dirty="0">
              <a:latin typeface="Century Gothic" panose="020B0502020202020204" pitchFamily="34" charset="0"/>
            </a:endParaRPr>
          </a:p>
        </p:txBody>
      </p:sp>
      <p:cxnSp>
        <p:nvCxnSpPr>
          <p:cNvPr id="17" name="Shape 73">
            <a:extLst>
              <a:ext uri="{FF2B5EF4-FFF2-40B4-BE49-F238E27FC236}">
                <a16:creationId xmlns:a16="http://schemas.microsoft.com/office/drawing/2014/main" id="{77714577-F3D5-3B47-AB4C-125166D0F94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8" name="Shape 74">
            <a:extLst>
              <a:ext uri="{FF2B5EF4-FFF2-40B4-BE49-F238E27FC236}">
                <a16:creationId xmlns:a16="http://schemas.microsoft.com/office/drawing/2014/main" id="{CD8745EC-2362-DA4F-8FBC-2E63B9662A6D}"/>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Shape 75">
            <a:extLst>
              <a:ext uri="{FF2B5EF4-FFF2-40B4-BE49-F238E27FC236}">
                <a16:creationId xmlns:a16="http://schemas.microsoft.com/office/drawing/2014/main" id="{6B034CDA-0239-A74C-8E69-3D628353DE2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301698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9" name="Picture 2056">
            <a:extLst>
              <a:ext uri="{FF2B5EF4-FFF2-40B4-BE49-F238E27FC236}">
                <a16:creationId xmlns:a16="http://schemas.microsoft.com/office/drawing/2014/main" id="{45B14062-F8D8-D446-8581-C956F4109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442" y="3433386"/>
            <a:ext cx="2134209" cy="1597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hape 90">
            <a:extLst>
              <a:ext uri="{FF2B5EF4-FFF2-40B4-BE49-F238E27FC236}">
                <a16:creationId xmlns:a16="http://schemas.microsoft.com/office/drawing/2014/main" id="{9DF55B4C-2CB3-3E42-A327-B7982BA65CB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30B7FD81-BB69-D24C-8C84-1D7ED582CAF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6AAA36A2-CCCF-C442-8F99-11E5965F150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BA3AEFA7-D731-D447-A5CA-AAF67ADCBE1C}"/>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8F9140F0-C0A2-574A-8433-7D88F6E456D2}"/>
              </a:ext>
            </a:extLst>
          </p:cNvPr>
          <p:cNvSpPr>
            <a:spLocks noGrp="1"/>
          </p:cNvSpPr>
          <p:nvPr>
            <p:ph type="body" idx="1"/>
          </p:nvPr>
        </p:nvSpPr>
        <p:spPr>
          <a:xfrm>
            <a:off x="343049" y="1238023"/>
            <a:ext cx="8520602" cy="2348579"/>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a:ea typeface="Century Gothic"/>
                <a:cs typeface="Century Gothic"/>
                <a:sym typeface="Century Gothic"/>
              </a:rPr>
              <a:t>Une </a:t>
            </a:r>
            <a:r>
              <a:rPr lang="fr-FR" sz="2000" b="1" dirty="0">
                <a:solidFill>
                  <a:schemeClr val="tx1"/>
                </a:solidFill>
                <a:latin typeface="Century Gothic"/>
                <a:ea typeface="Century Gothic"/>
                <a:cs typeface="Century Gothic"/>
                <a:sym typeface="Century Gothic"/>
              </a:rPr>
              <a:t>classe</a:t>
            </a:r>
            <a:r>
              <a:rPr lang="fr-FR" sz="2000" dirty="0">
                <a:solidFill>
                  <a:schemeClr val="tx1"/>
                </a:solidFill>
                <a:latin typeface="Century Gothic"/>
                <a:ea typeface="Century Gothic"/>
                <a:cs typeface="Century Gothic"/>
                <a:sym typeface="Century Gothic"/>
              </a:rPr>
              <a:t> regroupe des objets ayant </a:t>
            </a:r>
            <a:r>
              <a:rPr lang="fr-FR" sz="2000" b="1" dirty="0">
                <a:solidFill>
                  <a:schemeClr val="tx1"/>
                </a:solidFill>
                <a:latin typeface="Century Gothic"/>
                <a:ea typeface="Century Gothic"/>
                <a:cs typeface="Century Gothic"/>
                <a:sym typeface="Century Gothic"/>
              </a:rPr>
              <a:t>les mêmes attributs</a:t>
            </a:r>
            <a:r>
              <a:rPr lang="fr-FR" sz="2000" dirty="0">
                <a:solidFill>
                  <a:schemeClr val="tx1"/>
                </a:solidFill>
                <a:latin typeface="Century Gothic"/>
                <a:ea typeface="Century Gothic"/>
                <a:cs typeface="Century Gothic"/>
                <a:sym typeface="Century Gothic"/>
              </a:rPr>
              <a:t> et </a:t>
            </a:r>
            <a:r>
              <a:rPr lang="fr-FR" sz="2000" b="1" dirty="0">
                <a:solidFill>
                  <a:schemeClr val="tx1"/>
                </a:solidFill>
                <a:latin typeface="Century Gothic"/>
                <a:ea typeface="Century Gothic"/>
                <a:cs typeface="Century Gothic"/>
                <a:sym typeface="Century Gothic"/>
              </a:rPr>
              <a:t>les mêmes méthodes</a:t>
            </a:r>
            <a:r>
              <a:rPr lang="fr-FR" sz="2000" dirty="0">
                <a:solidFill>
                  <a:schemeClr val="tx1"/>
                </a:solidFill>
                <a:latin typeface="Century Gothic"/>
                <a:ea typeface="Century Gothic"/>
                <a:cs typeface="Century Gothic"/>
                <a:sym typeface="Century Gothic"/>
              </a:rPr>
              <a:t>.</a:t>
            </a:r>
          </a:p>
          <a:p>
            <a:pPr marL="139700" lvl="0" algn="l">
              <a:buClr>
                <a:srgbClr val="F1C232"/>
              </a:buClr>
              <a:buSzPts val="2000"/>
            </a:pPr>
            <a:endParaRPr lang="fr-FR" sz="2000" dirty="0">
              <a:solidFill>
                <a:schemeClr val="tx1"/>
              </a:solidFill>
              <a:latin typeface="Century Gothic"/>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a:ea typeface="Century Gothic"/>
                <a:cs typeface="Century Gothic"/>
                <a:sym typeface="Century Gothic"/>
              </a:rPr>
              <a:t>Un objet est alors une </a:t>
            </a:r>
            <a:r>
              <a:rPr lang="fr-FR" sz="2000" b="1" dirty="0">
                <a:solidFill>
                  <a:schemeClr val="tx1"/>
                </a:solidFill>
                <a:latin typeface="Century Gothic"/>
                <a:ea typeface="Century Gothic"/>
                <a:cs typeface="Century Gothic"/>
                <a:sym typeface="Century Gothic"/>
              </a:rPr>
              <a:t>instance</a:t>
            </a:r>
            <a:r>
              <a:rPr lang="fr-FR" sz="2000" dirty="0">
                <a:solidFill>
                  <a:schemeClr val="tx1"/>
                </a:solidFill>
                <a:latin typeface="Century Gothic"/>
                <a:ea typeface="Century Gothic"/>
                <a:cs typeface="Century Gothic"/>
                <a:sym typeface="Century Gothic"/>
              </a:rPr>
              <a:t> de la classe correspondante, et se distingue des autres instances par son identité et la valeur de ses attributs.</a:t>
            </a:r>
          </a:p>
        </p:txBody>
      </p:sp>
    </p:spTree>
    <p:extLst>
      <p:ext uri="{BB962C8B-B14F-4D97-AF65-F5344CB8AC3E}">
        <p14:creationId xmlns:p14="http://schemas.microsoft.com/office/powerpoint/2010/main" val="34741974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7" name="Shape 90">
            <a:extLst>
              <a:ext uri="{FF2B5EF4-FFF2-40B4-BE49-F238E27FC236}">
                <a16:creationId xmlns:a16="http://schemas.microsoft.com/office/drawing/2014/main" id="{13509A34-6FB2-7F4C-B4C8-45981C1CC5C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f. Composition</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4E45D493-CD27-7446-9876-D23CEF6D2EC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301A48D6-04A3-B14D-B55A-4014AEFC5F5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5BB4B705-8208-F048-B46F-EA0EC9C0A627}"/>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Espace réservé du texte 2">
            <a:extLst>
              <a:ext uri="{FF2B5EF4-FFF2-40B4-BE49-F238E27FC236}">
                <a16:creationId xmlns:a16="http://schemas.microsoft.com/office/drawing/2014/main" id="{22D828B1-911C-0348-A1FB-429D393EAAD8}"/>
              </a:ext>
            </a:extLst>
          </p:cNvPr>
          <p:cNvSpPr>
            <a:spLocks noGrp="1"/>
          </p:cNvSpPr>
          <p:nvPr>
            <p:ph type="body" idx="1"/>
          </p:nvPr>
        </p:nvSpPr>
        <p:spPr>
          <a:xfrm>
            <a:off x="343049" y="1238023"/>
            <a:ext cx="8520602" cy="3361652"/>
          </a:xfrm>
        </p:spPr>
        <p:txBody>
          <a:bodyPr anchor="ctr"/>
          <a:lstStyle/>
          <a:p>
            <a:pPr marL="139700" indent="0" algn="l">
              <a:buClr>
                <a:srgbClr val="F1C232"/>
              </a:buClr>
              <a:buSzPts val="2000"/>
            </a:pPr>
            <a:r>
              <a:rPr lang="fr-FR" sz="2000" b="1" dirty="0">
                <a:solidFill>
                  <a:schemeClr val="tx1"/>
                </a:solidFill>
                <a:latin typeface="Century Gothic" panose="020B0502020202020204" pitchFamily="34" charset="0"/>
              </a:rPr>
              <a:t>On choisit l’héritage quand : </a:t>
            </a:r>
          </a:p>
          <a:p>
            <a:pPr marL="139700" lvl="0"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 relation entre classes est bien de la forme “</a:t>
            </a:r>
            <a:r>
              <a:rPr lang="fr-FR" sz="2000" b="1" dirty="0">
                <a:solidFill>
                  <a:schemeClr val="tx1"/>
                </a:solidFill>
                <a:latin typeface="Century Gothic" panose="020B0502020202020204" pitchFamily="34" charset="0"/>
                <a:ea typeface="Century Gothic"/>
                <a:cs typeface="Century Gothic"/>
                <a:sym typeface="Century Gothic"/>
              </a:rPr>
              <a:t>est un</a:t>
            </a:r>
            <a:r>
              <a:rPr lang="fr-FR" sz="2000" dirty="0">
                <a:solidFill>
                  <a:schemeClr val="tx1"/>
                </a:solidFill>
                <a:latin typeface="Century Gothic" panose="020B0502020202020204" pitchFamily="34" charset="0"/>
                <a:ea typeface="Century Gothic"/>
                <a:cs typeface="Century Gothic"/>
                <a:sym typeface="Century Gothic"/>
              </a:rPr>
              <a:t>”.</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marL="139700" indent="0" algn="l">
              <a:buClr>
                <a:srgbClr val="F1C232"/>
              </a:buClr>
              <a:buSzPts val="2000"/>
            </a:pPr>
            <a:r>
              <a:rPr lang="fr-FR" sz="2000" b="1" dirty="0">
                <a:solidFill>
                  <a:schemeClr val="tx1"/>
                </a:solidFill>
                <a:latin typeface="Century Gothic" panose="020B0502020202020204" pitchFamily="34" charset="0"/>
              </a:rPr>
              <a:t>On choisit la composition quand : </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 relation entre classes est bien de la forme “</a:t>
            </a:r>
            <a:r>
              <a:rPr lang="fr-FR" sz="2000" b="1" dirty="0">
                <a:solidFill>
                  <a:schemeClr val="tx1"/>
                </a:solidFill>
                <a:latin typeface="Century Gothic" panose="020B0502020202020204" pitchFamily="34" charset="0"/>
                <a:ea typeface="Century Gothic"/>
                <a:cs typeface="Century Gothic"/>
                <a:sym typeface="Century Gothic"/>
              </a:rPr>
              <a:t>a un</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0975210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Arial"/>
              <a:ea typeface="Arial"/>
              <a:cs typeface="Arial"/>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30515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943766"/>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9</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2170634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g. Délégation</a:t>
            </a:r>
          </a:p>
        </p:txBody>
      </p:sp>
    </p:spTree>
    <p:extLst>
      <p:ext uri="{BB962C8B-B14F-4D97-AF65-F5344CB8AC3E}">
        <p14:creationId xmlns:p14="http://schemas.microsoft.com/office/powerpoint/2010/main" val="12360494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Arial"/>
              <a:ea typeface="Arial"/>
              <a:cs typeface="Arial"/>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2EBF912D-5241-6D42-97BC-AD0DE904006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a:ea typeface="Century Gothic"/>
                <a:cs typeface="Century Gothic"/>
                <a:sym typeface="Century Gothic"/>
              </a:rPr>
              <a:t>5. Les relations entre classes</a:t>
            </a:r>
          </a:p>
          <a:p>
            <a:pPr>
              <a:buSzPts val="1485"/>
            </a:pPr>
            <a:r>
              <a:rPr lang="fr-FR" sz="1925" b="1" dirty="0">
                <a:latin typeface="Century Gothic"/>
                <a:ea typeface="Century Gothic"/>
                <a:cs typeface="Century Gothic"/>
                <a:sym typeface="Century Gothic"/>
              </a:rPr>
              <a:t>g. Délégation</a:t>
            </a:r>
            <a:endParaRPr lang="fr-FR" dirty="0"/>
          </a:p>
        </p:txBody>
      </p:sp>
      <p:cxnSp>
        <p:nvCxnSpPr>
          <p:cNvPr id="15" name="Shape 73">
            <a:extLst>
              <a:ext uri="{FF2B5EF4-FFF2-40B4-BE49-F238E27FC236}">
                <a16:creationId xmlns:a16="http://schemas.microsoft.com/office/drawing/2014/main" id="{7F46405F-016B-D247-BE87-1A30EFCBC13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B7DA2DEF-223C-5B46-8C51-31A4C784373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Arial"/>
              <a:ea typeface="Arial"/>
              <a:cs typeface="Arial"/>
              <a:sym typeface="Arial"/>
            </a:endParaRPr>
          </a:p>
        </p:txBody>
      </p:sp>
      <p:sp>
        <p:nvSpPr>
          <p:cNvPr id="17" name="Shape 75">
            <a:extLst>
              <a:ext uri="{FF2B5EF4-FFF2-40B4-BE49-F238E27FC236}">
                <a16:creationId xmlns:a16="http://schemas.microsoft.com/office/drawing/2014/main" id="{D67960EA-BD18-094F-BE1E-D419E34CBD0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Arial"/>
              <a:ea typeface="Arial"/>
              <a:cs typeface="Arial"/>
              <a:sym typeface="Arial"/>
            </a:endParaRPr>
          </a:p>
        </p:txBody>
      </p:sp>
      <p:sp>
        <p:nvSpPr>
          <p:cNvPr id="18" name="Espace réservé du texte 2">
            <a:extLst>
              <a:ext uri="{FF2B5EF4-FFF2-40B4-BE49-F238E27FC236}">
                <a16:creationId xmlns:a16="http://schemas.microsoft.com/office/drawing/2014/main" id="{4CCB2D14-6AC0-624C-9113-335A2FF75D37}"/>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a:ea typeface="Century Gothic"/>
                <a:cs typeface="Century Gothic"/>
                <a:sym typeface="Century Gothic"/>
              </a:rPr>
              <a:t>La </a:t>
            </a:r>
            <a:r>
              <a:rPr lang="fr-FR" sz="2000" b="1" dirty="0">
                <a:solidFill>
                  <a:schemeClr val="tx1"/>
                </a:solidFill>
                <a:latin typeface="Century Gothic"/>
                <a:ea typeface="Century Gothic"/>
                <a:cs typeface="Century Gothic"/>
                <a:sym typeface="Century Gothic"/>
              </a:rPr>
              <a:t>délégation</a:t>
            </a:r>
            <a:r>
              <a:rPr lang="fr-FR" sz="2000" dirty="0">
                <a:solidFill>
                  <a:schemeClr val="tx1"/>
                </a:solidFill>
                <a:latin typeface="Century Gothic"/>
                <a:ea typeface="Century Gothic"/>
                <a:cs typeface="Century Gothic"/>
                <a:sym typeface="Century Gothic"/>
              </a:rPr>
              <a:t> est un principe de programmation selon lequel un objet, au lieu d’accomplir une méthode qu’il définit, la délègue à un objet auxiliaire.</a:t>
            </a:r>
          </a:p>
          <a:p>
            <a:pPr indent="-317500" algn="l">
              <a:buClr>
                <a:srgbClr val="F1C232"/>
              </a:buClr>
              <a:buSzPts val="2000"/>
              <a:buFont typeface="Century Gothic"/>
              <a:buChar char="●"/>
            </a:pPr>
            <a:endParaRPr lang="fr-FR" sz="2000" dirty="0">
              <a:solidFill>
                <a:schemeClr val="tx1"/>
              </a:solidFill>
              <a:latin typeface="Century Gothic"/>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a:ea typeface="Century Gothic"/>
                <a:cs typeface="Century Gothic"/>
                <a:sym typeface="Century Gothic"/>
              </a:rPr>
              <a:t>On pourrait dire qu’il lui refile le bébé, se contentant de passer les arguments et de retourner le résultat.</a:t>
            </a:r>
          </a:p>
        </p:txBody>
      </p:sp>
    </p:spTree>
    <p:extLst>
      <p:ext uri="{BB962C8B-B14F-4D97-AF65-F5344CB8AC3E}">
        <p14:creationId xmlns:p14="http://schemas.microsoft.com/office/powerpoint/2010/main" val="5310422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0B9E4EF5-183D-3D40-B21E-604C947CE638}"/>
              </a:ext>
            </a:extLst>
          </p:cNvPr>
          <p:cNvPicPr>
            <a:picLocks noChangeAspect="1"/>
          </p:cNvPicPr>
          <p:nvPr/>
        </p:nvPicPr>
        <p:blipFill>
          <a:blip r:embed="rId4"/>
          <a:stretch>
            <a:fillRect/>
          </a:stretch>
        </p:blipFill>
        <p:spPr>
          <a:xfrm>
            <a:off x="3184795" y="1665338"/>
            <a:ext cx="2775007" cy="2934337"/>
          </a:xfrm>
          <a:prstGeom prst="rect">
            <a:avLst/>
          </a:prstGeom>
        </p:spPr>
      </p:pic>
      <p:sp>
        <p:nvSpPr>
          <p:cNvPr id="15" name="Shape 90">
            <a:extLst>
              <a:ext uri="{FF2B5EF4-FFF2-40B4-BE49-F238E27FC236}">
                <a16:creationId xmlns:a16="http://schemas.microsoft.com/office/drawing/2014/main" id="{5EA6B931-E730-A243-801F-8B29A64AFD1A}"/>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5. Les relations entre classes</a:t>
            </a:r>
          </a:p>
          <a:p>
            <a:pPr>
              <a:buSzPts val="1485"/>
            </a:pPr>
            <a:r>
              <a:rPr lang="fr-FR" sz="1925" b="1" dirty="0">
                <a:latin typeface="Century Gothic" panose="020B0502020202020204" pitchFamily="34" charset="0"/>
                <a:ea typeface="Century Gothic"/>
                <a:cs typeface="Century Gothic"/>
                <a:sym typeface="Century Gothic"/>
              </a:rPr>
              <a:t>g. Délégation</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754C8FD3-5269-3144-9446-91D1445D776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6CAC8632-2B13-4942-B22F-F76D63D6750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5DE64480-5729-2444-BC37-E269D381C62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ZoneTexte 18">
            <a:extLst>
              <a:ext uri="{FF2B5EF4-FFF2-40B4-BE49-F238E27FC236}">
                <a16:creationId xmlns:a16="http://schemas.microsoft.com/office/drawing/2014/main" id="{2FDE6274-287F-6A40-ACA8-7039456BF8F5}"/>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Exemple de délégation :</a:t>
            </a:r>
            <a:endParaRPr lang="fr-FR" sz="16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5919629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fr-FR"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lang="fr-F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142453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056888"/>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10</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230014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Shape 1517"/>
          <p:cNvSpPr txBox="1">
            <a:spLocks noGrp="1"/>
          </p:cNvSpPr>
          <p:nvPr>
            <p:ph type="ctrTitle" idx="4294967295"/>
          </p:nvPr>
        </p:nvSpPr>
        <p:spPr>
          <a:xfrm>
            <a:off x="311699" y="2493624"/>
            <a:ext cx="8520602" cy="824101"/>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1330"/>
              <a:buFont typeface="Century Gothic"/>
              <a:buNone/>
            </a:pPr>
            <a:r>
              <a:rPr lang="en-US" sz="1330" b="0" i="0" u="none" strike="noStrike" cap="none" dirty="0">
                <a:solidFill>
                  <a:srgbClr val="000000"/>
                </a:solidFill>
                <a:latin typeface="Century Gothic" panose="020B0502020202020204" pitchFamily="34" charset="0"/>
                <a:ea typeface="Century Gothic"/>
                <a:cs typeface="Century Gothic"/>
                <a:sym typeface="Century Gothic"/>
              </a:rPr>
              <a:t>Tél. 04 73 24 93 11 - contact@humanbooster.com</a:t>
            </a:r>
            <a:endParaRPr dirty="0">
              <a:latin typeface="Century Gothic" panose="020B0502020202020204" pitchFamily="34" charset="0"/>
            </a:endParaRPr>
          </a:p>
          <a:p>
            <a:pPr marL="0" marR="0" lvl="0" indent="0" algn="ctr" rtl="0">
              <a:lnSpc>
                <a:spcPct val="100000"/>
              </a:lnSpc>
              <a:spcBef>
                <a:spcPts val="0"/>
              </a:spcBef>
              <a:spcAft>
                <a:spcPts val="0"/>
              </a:spcAft>
              <a:buClr>
                <a:srgbClr val="000000"/>
              </a:buClr>
              <a:buSzPts val="1330"/>
              <a:buFont typeface="Arial"/>
              <a:buNone/>
            </a:pPr>
            <a:endParaRPr sz="1330" b="0" i="0" u="none" strike="noStrike" cap="none" dirty="0">
              <a:solidFill>
                <a:srgbClr val="000000"/>
              </a:solidFill>
              <a:latin typeface="Century Gothic" panose="020B0502020202020204" pitchFamily="34" charset="0"/>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330"/>
              <a:buFont typeface="Century Gothic"/>
              <a:buNone/>
            </a:pPr>
            <a:r>
              <a:rPr lang="en-US" sz="1330" b="1" i="0" u="none" strike="noStrike" cap="none" dirty="0">
                <a:solidFill>
                  <a:srgbClr val="000000"/>
                </a:solidFill>
                <a:latin typeface="Century Gothic" panose="020B0502020202020204" pitchFamily="34" charset="0"/>
                <a:ea typeface="Century Gothic"/>
                <a:cs typeface="Century Gothic"/>
                <a:sym typeface="Century Gothic"/>
              </a:rPr>
              <a:t>www.humanbooster.com</a:t>
            </a:r>
            <a:endParaRPr dirty="0">
              <a:latin typeface="Century Gothic" panose="020B0502020202020204" pitchFamily="34" charset="0"/>
            </a:endParaRPr>
          </a:p>
        </p:txBody>
      </p:sp>
      <p:pic>
        <p:nvPicPr>
          <p:cNvPr id="1518" name="Shape 1518" descr="Shape 405"/>
          <p:cNvPicPr preferRelativeResize="0"/>
          <p:nvPr/>
        </p:nvPicPr>
        <p:blipFill rotWithShape="1">
          <a:blip r:embed="rId3">
            <a:alphaModFix/>
          </a:blip>
          <a:srcRect/>
          <a:stretch/>
        </p:blipFill>
        <p:spPr>
          <a:xfrm>
            <a:off x="2028912" y="1169500"/>
            <a:ext cx="5086178" cy="1162251"/>
          </a:xfrm>
          <a:prstGeom prst="rect">
            <a:avLst/>
          </a:prstGeom>
          <a:noFill/>
          <a:ln>
            <a:noFill/>
          </a:ln>
        </p:spPr>
      </p:pic>
      <p:sp>
        <p:nvSpPr>
          <p:cNvPr id="1519" name="Shape 1519"/>
          <p:cNvSpPr txBox="1"/>
          <p:nvPr/>
        </p:nvSpPr>
        <p:spPr>
          <a:xfrm>
            <a:off x="1734449" y="4424874"/>
            <a:ext cx="5675102" cy="376526"/>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1140"/>
              <a:buFont typeface="Century Gothic"/>
              <a:buNone/>
            </a:pPr>
            <a:r>
              <a:rPr lang="en-US" sz="1140" b="0" i="0" u="none" strike="noStrike" cap="none" dirty="0">
                <a:solidFill>
                  <a:srgbClr val="000000"/>
                </a:solidFill>
                <a:latin typeface="Century Gothic" panose="020B0502020202020204" pitchFamily="34" charset="0"/>
                <a:ea typeface="Century Gothic"/>
                <a:cs typeface="Century Gothic"/>
                <a:sym typeface="Century Gothic"/>
              </a:rPr>
              <a:t>Clermont-Ferrand                  Montpellier                     Lyon</a:t>
            </a:r>
            <a:endParaRPr dirty="0">
              <a:latin typeface="Century Gothic" panose="020B0502020202020204" pitchFamily="34" charset="0"/>
            </a:endParaRPr>
          </a:p>
        </p:txBody>
      </p:sp>
      <p:sp>
        <p:nvSpPr>
          <p:cNvPr id="1520" name="Shape 1520"/>
          <p:cNvSpPr/>
          <p:nvPr/>
        </p:nvSpPr>
        <p:spPr>
          <a:xfrm>
            <a:off x="4310348"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1521" name="Shape 1521"/>
          <p:cNvSpPr/>
          <p:nvPr/>
        </p:nvSpPr>
        <p:spPr>
          <a:xfrm>
            <a:off x="4433923"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1522" name="Shape 1522"/>
          <p:cNvSpPr/>
          <p:nvPr/>
        </p:nvSpPr>
        <p:spPr>
          <a:xfrm>
            <a:off x="5918380"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1523" name="Shape 1523"/>
          <p:cNvSpPr/>
          <p:nvPr/>
        </p:nvSpPr>
        <p:spPr>
          <a:xfrm>
            <a:off x="6041955"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1524" name="Shape 1524"/>
          <p:cNvSpPr/>
          <p:nvPr/>
        </p:nvSpPr>
        <p:spPr>
          <a:xfrm>
            <a:off x="2252947"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1525" name="Shape 1525"/>
          <p:cNvSpPr/>
          <p:nvPr/>
        </p:nvSpPr>
        <p:spPr>
          <a:xfrm>
            <a:off x="2376523" y="4563174"/>
            <a:ext cx="92101" cy="92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57066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0" name="Image 3" descr="Capture7.PNG">
            <a:extLst>
              <a:ext uri="{FF2B5EF4-FFF2-40B4-BE49-F238E27FC236}">
                <a16:creationId xmlns:a16="http://schemas.microsoft.com/office/drawing/2014/main" id="{DC0D3304-63D9-6142-BE86-26FFC94387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76068" y="2017615"/>
            <a:ext cx="3039001" cy="153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2" descr="Capture8.PNG">
            <a:extLst>
              <a:ext uri="{FF2B5EF4-FFF2-40B4-BE49-F238E27FC236}">
                <a16:creationId xmlns:a16="http://schemas.microsoft.com/office/drawing/2014/main" id="{18ABC59A-45CD-714C-9CF3-E45E603CFC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4576" y="2017615"/>
            <a:ext cx="3025554" cy="130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D09A53B3-DCA9-204A-8651-BF290BAEE048}"/>
              </a:ext>
            </a:extLst>
          </p:cNvPr>
          <p:cNvSpPr txBox="1"/>
          <p:nvPr/>
        </p:nvSpPr>
        <p:spPr>
          <a:xfrm>
            <a:off x="311699" y="1238021"/>
            <a:ext cx="8521200" cy="338554"/>
          </a:xfrm>
          <a:prstGeom prst="rect">
            <a:avLst/>
          </a:prstGeom>
          <a:noFill/>
        </p:spPr>
        <p:txBody>
          <a:bodyPr wrap="square" rtlCol="0">
            <a:spAutoFit/>
          </a:bodyPr>
          <a:lstStyle/>
          <a:p>
            <a:r>
              <a:rPr lang="fr-FR" sz="1600" b="1" dirty="0">
                <a:solidFill>
                  <a:schemeClr val="tx1"/>
                </a:solidFill>
                <a:latin typeface="Century Gothic" panose="020B0502020202020204" pitchFamily="34" charset="0"/>
              </a:rPr>
              <a:t>Exemples de classe (UML) :</a:t>
            </a:r>
          </a:p>
        </p:txBody>
      </p:sp>
      <p:sp>
        <p:nvSpPr>
          <p:cNvPr id="12" name="Shape 90">
            <a:extLst>
              <a:ext uri="{FF2B5EF4-FFF2-40B4-BE49-F238E27FC236}">
                <a16:creationId xmlns:a16="http://schemas.microsoft.com/office/drawing/2014/main" id="{C4AA7989-A5F6-0046-9706-0014467C279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146355E5-7D13-5546-9ACD-E87A016BFB0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3CA656ED-5604-B34B-82B7-22898802CEA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C6D66A3F-C04A-CA4C-A0BA-D2C4DCC1033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967183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2" name="Image 2" descr="Capture7.PNG">
            <a:extLst>
              <a:ext uri="{FF2B5EF4-FFF2-40B4-BE49-F238E27FC236}">
                <a16:creationId xmlns:a16="http://schemas.microsoft.com/office/drawing/2014/main" id="{C9E1B630-4BE2-2745-8253-0FD2305BD0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119" y="2259807"/>
            <a:ext cx="2422922" cy="122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3" descr="Capture11.PNG">
            <a:extLst>
              <a:ext uri="{FF2B5EF4-FFF2-40B4-BE49-F238E27FC236}">
                <a16:creationId xmlns:a16="http://schemas.microsoft.com/office/drawing/2014/main" id="{2B4CFE67-3163-9E45-90BD-E3914CA73BB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720454"/>
            <a:ext cx="2438400" cy="872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4" descr="Capture12.PNG">
            <a:extLst>
              <a:ext uri="{FF2B5EF4-FFF2-40B4-BE49-F238E27FC236}">
                <a16:creationId xmlns:a16="http://schemas.microsoft.com/office/drawing/2014/main" id="{8DE5AC32-FB5A-2548-AC0C-895FD3B5DC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74469" y="3394472"/>
            <a:ext cx="2405063" cy="851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ZoneTexte 9">
            <a:extLst>
              <a:ext uri="{FF2B5EF4-FFF2-40B4-BE49-F238E27FC236}">
                <a16:creationId xmlns:a16="http://schemas.microsoft.com/office/drawing/2014/main" id="{7CA3F0BC-1B59-694A-B9FF-14E6AC870143}"/>
              </a:ext>
            </a:extLst>
          </p:cNvPr>
          <p:cNvSpPr txBox="1">
            <a:spLocks noChangeArrowheads="1"/>
          </p:cNvSpPr>
          <p:nvPr/>
        </p:nvSpPr>
        <p:spPr bwMode="auto">
          <a:xfrm>
            <a:off x="3870722" y="2955132"/>
            <a:ext cx="14573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fr-FR" sz="1500" b="1" dirty="0">
                <a:solidFill>
                  <a:schemeClr val="bg2">
                    <a:lumMod val="75000"/>
                  </a:schemeClr>
                </a:solidFill>
                <a:latin typeface="Century Gothic" panose="020B0502020202020204" pitchFamily="34" charset="0"/>
              </a:rPr>
              <a:t>Instanciation</a:t>
            </a:r>
          </a:p>
        </p:txBody>
      </p:sp>
      <p:sp>
        <p:nvSpPr>
          <p:cNvPr id="16" name="Flèche vers la droite 8">
            <a:extLst>
              <a:ext uri="{FF2B5EF4-FFF2-40B4-BE49-F238E27FC236}">
                <a16:creationId xmlns:a16="http://schemas.microsoft.com/office/drawing/2014/main" id="{F5B98782-3C17-0D42-B445-D6EF9FDB7D84}"/>
              </a:ext>
            </a:extLst>
          </p:cNvPr>
          <p:cNvSpPr>
            <a:spLocks noChangeArrowheads="1"/>
          </p:cNvSpPr>
          <p:nvPr/>
        </p:nvSpPr>
        <p:spPr bwMode="auto">
          <a:xfrm>
            <a:off x="3981450" y="2783681"/>
            <a:ext cx="1028700" cy="171450"/>
          </a:xfrm>
          <a:prstGeom prst="rightArrow">
            <a:avLst>
              <a:gd name="adj1" fmla="val 50000"/>
              <a:gd name="adj2" fmla="val 50000"/>
            </a:avLst>
          </a:prstGeom>
          <a:solidFill>
            <a:srgbClr val="FFD35B"/>
          </a:solidFill>
          <a:ln w="9525">
            <a:solidFill>
              <a:srgbClr val="FFD35B"/>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fr-FR" altLang="fr-FR" sz="1350" dirty="0">
              <a:solidFill>
                <a:schemeClr val="bg2">
                  <a:lumMod val="75000"/>
                </a:schemeClr>
              </a:solidFill>
              <a:latin typeface="Century Gothic" panose="020B0502020202020204" pitchFamily="34" charset="0"/>
            </a:endParaRPr>
          </a:p>
        </p:txBody>
      </p:sp>
      <p:sp>
        <p:nvSpPr>
          <p:cNvPr id="21" name="Shape 90">
            <a:extLst>
              <a:ext uri="{FF2B5EF4-FFF2-40B4-BE49-F238E27FC236}">
                <a16:creationId xmlns:a16="http://schemas.microsoft.com/office/drawing/2014/main" id="{6597C43C-2DDA-8B4C-A4E1-09133444870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22" name="Shape 73">
            <a:extLst>
              <a:ext uri="{FF2B5EF4-FFF2-40B4-BE49-F238E27FC236}">
                <a16:creationId xmlns:a16="http://schemas.microsoft.com/office/drawing/2014/main" id="{8CF979D8-A529-6D44-837A-D03E2BD3FBA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3" name="Shape 74">
            <a:extLst>
              <a:ext uri="{FF2B5EF4-FFF2-40B4-BE49-F238E27FC236}">
                <a16:creationId xmlns:a16="http://schemas.microsoft.com/office/drawing/2014/main" id="{FCF6D6FE-A637-264F-B0D9-FF8DE221EE21}"/>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4" name="Shape 75">
            <a:extLst>
              <a:ext uri="{FF2B5EF4-FFF2-40B4-BE49-F238E27FC236}">
                <a16:creationId xmlns:a16="http://schemas.microsoft.com/office/drawing/2014/main" id="{6E1FBE58-422B-9343-9F08-D8A29E6ED12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5" name="ZoneTexte 24">
            <a:extLst>
              <a:ext uri="{FF2B5EF4-FFF2-40B4-BE49-F238E27FC236}">
                <a16:creationId xmlns:a16="http://schemas.microsoft.com/office/drawing/2014/main" id="{4F637DF8-F649-6144-AE55-05D40196AB03}"/>
              </a:ext>
            </a:extLst>
          </p:cNvPr>
          <p:cNvSpPr txBox="1"/>
          <p:nvPr/>
        </p:nvSpPr>
        <p:spPr>
          <a:xfrm>
            <a:off x="311699" y="1238021"/>
            <a:ext cx="8521200" cy="338554"/>
          </a:xfrm>
          <a:prstGeom prst="rect">
            <a:avLst/>
          </a:prstGeom>
          <a:noFill/>
        </p:spPr>
        <p:txBody>
          <a:bodyPr wrap="square" rtlCol="0">
            <a:spAutoFit/>
          </a:bodyPr>
          <a:lstStyle/>
          <a:p>
            <a:r>
              <a:rPr lang="fr-FR" sz="1600" b="1" dirty="0">
                <a:solidFill>
                  <a:schemeClr val="tx1"/>
                </a:solidFill>
                <a:latin typeface="Century Gothic" panose="020B0502020202020204" pitchFamily="34" charset="0"/>
              </a:rPr>
              <a:t>Exemples de classe (UML) :</a:t>
            </a:r>
          </a:p>
        </p:txBody>
      </p:sp>
    </p:spTree>
    <p:extLst>
      <p:ext uri="{BB962C8B-B14F-4D97-AF65-F5344CB8AC3E}">
        <p14:creationId xmlns:p14="http://schemas.microsoft.com/office/powerpoint/2010/main" val="3874810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B1EAE55A-23B0-5246-B69B-C33980B869E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b. Une alternative : la POO</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7E213FFC-AB10-614E-9C80-9A9A24EDAE4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2C15844D-50CB-FF46-9EF0-C89A09AA2EC9}"/>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075B2C7C-C6A9-6D46-9C85-F23246A6843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E72145B2-135F-6E4E-8FCD-570CD1078F19}"/>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En </a:t>
            </a:r>
            <a:r>
              <a:rPr lang="fr-FR" sz="2000" b="1" dirty="0">
                <a:solidFill>
                  <a:schemeClr val="tx1"/>
                </a:solidFill>
                <a:latin typeface="Century Gothic" panose="020B0502020202020204" pitchFamily="34" charset="0"/>
                <a:ea typeface="Century Gothic"/>
                <a:cs typeface="Century Gothic"/>
                <a:sym typeface="Century Gothic"/>
              </a:rPr>
              <a:t>POO</a:t>
            </a:r>
            <a:r>
              <a:rPr lang="fr-FR" sz="2000" dirty="0">
                <a:solidFill>
                  <a:schemeClr val="tx1"/>
                </a:solidFill>
                <a:latin typeface="Century Gothic" panose="020B0502020202020204" pitchFamily="34" charset="0"/>
                <a:ea typeface="Century Gothic"/>
                <a:cs typeface="Century Gothic"/>
                <a:sym typeface="Century Gothic"/>
              </a:rPr>
              <a:t> une des questions fondamentales du développeur est donc : </a:t>
            </a:r>
            <a:r>
              <a:rPr lang="fr-FR" sz="2000" b="1" dirty="0">
                <a:solidFill>
                  <a:schemeClr val="tx1"/>
                </a:solidFill>
                <a:latin typeface="Century Gothic" panose="020B0502020202020204" pitchFamily="34" charset="0"/>
                <a:ea typeface="Century Gothic"/>
                <a:cs typeface="Century Gothic"/>
                <a:sym typeface="Century Gothic"/>
              </a:rPr>
              <a:t>sur quoi porte le programme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Contrairement à la </a:t>
            </a:r>
            <a:r>
              <a:rPr lang="fr-FR" sz="2000" b="1" dirty="0">
                <a:solidFill>
                  <a:schemeClr val="tx1"/>
                </a:solidFill>
                <a:latin typeface="Century Gothic" panose="020B0502020202020204" pitchFamily="34" charset="0"/>
                <a:ea typeface="Century Gothic"/>
                <a:cs typeface="Century Gothic"/>
                <a:sym typeface="Century Gothic"/>
              </a:rPr>
              <a:t>programmation procédurale </a:t>
            </a:r>
            <a:r>
              <a:rPr lang="fr-FR" sz="2000" dirty="0">
                <a:solidFill>
                  <a:schemeClr val="tx1"/>
                </a:solidFill>
                <a:latin typeface="Century Gothic" panose="020B0502020202020204" pitchFamily="34" charset="0"/>
                <a:ea typeface="Century Gothic"/>
                <a:cs typeface="Century Gothic"/>
                <a:sym typeface="Century Gothic"/>
              </a:rPr>
              <a:t>ou la question sera : </a:t>
            </a:r>
            <a:r>
              <a:rPr lang="fr-FR" sz="2000" b="1" dirty="0">
                <a:solidFill>
                  <a:schemeClr val="tx1"/>
                </a:solidFill>
                <a:latin typeface="Century Gothic" panose="020B0502020202020204" pitchFamily="34" charset="0"/>
                <a:ea typeface="Century Gothic"/>
                <a:cs typeface="Century Gothic"/>
                <a:sym typeface="Century Gothic"/>
              </a:rPr>
              <a:t>à quoi sert le programme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Cette différence se retrouvera aussi lors de la phase de conception, où nous réserverons l’algorithmique classique à l’implémentation des méthodes, alors que pour concevoir les classes nous utiliserons un langage graphique plus adapté : </a:t>
            </a:r>
            <a:r>
              <a:rPr lang="fr-FR" sz="2000" b="1" dirty="0">
                <a:solidFill>
                  <a:schemeClr val="tx1"/>
                </a:solidFill>
                <a:latin typeface="Century Gothic" panose="020B0502020202020204" pitchFamily="34" charset="0"/>
                <a:ea typeface="Century Gothic"/>
                <a:cs typeface="Century Gothic"/>
                <a:sym typeface="Century Gothic"/>
              </a:rPr>
              <a:t>l’UML</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77722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317095" y="3080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71" name="Shape 71"/>
          <p:cNvSpPr txBox="1">
            <a:spLocks noGrp="1"/>
          </p:cNvSpPr>
          <p:nvPr>
            <p:ph type="ctrTitle" idx="4294967295"/>
          </p:nvPr>
        </p:nvSpPr>
        <p:spPr>
          <a:xfrm>
            <a:off x="311699" y="74549"/>
            <a:ext cx="8521200" cy="838800"/>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3600"/>
              <a:buFont typeface="Century Gothic"/>
              <a:buNone/>
            </a:pPr>
            <a:r>
              <a:rPr lang="fr-FR" sz="3600" b="0" i="0" u="none" strike="noStrike" cap="none" dirty="0">
                <a:solidFill>
                  <a:schemeClr val="tx1"/>
                </a:solidFill>
                <a:latin typeface="Century Gothic" panose="020B0502020202020204" pitchFamily="34" charset="0"/>
                <a:ea typeface="Century Gothic"/>
                <a:cs typeface="Century Gothic"/>
                <a:sym typeface="Century Gothic"/>
              </a:rPr>
              <a:t>Objectifs</a:t>
            </a:r>
            <a:endParaRPr lang="fr-FR" dirty="0">
              <a:solidFill>
                <a:schemeClr val="tx1"/>
              </a:solidFill>
              <a:latin typeface="Century Gothic" panose="020B0502020202020204" pitchFamily="34" charset="0"/>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cxnSp>
        <p:nvCxnSpPr>
          <p:cNvPr id="73" name="Shape 73"/>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74" name="Shape 74"/>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75" name="Shape 75"/>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1" name="Espace réservé du texte 2">
            <a:extLst>
              <a:ext uri="{FF2B5EF4-FFF2-40B4-BE49-F238E27FC236}">
                <a16:creationId xmlns:a16="http://schemas.microsoft.com/office/drawing/2014/main" id="{97F6FADB-AA60-1A4E-AA09-32C4E9B94ACD}"/>
              </a:ext>
            </a:extLst>
          </p:cNvPr>
          <p:cNvSpPr>
            <a:spLocks noGrp="1"/>
          </p:cNvSpPr>
          <p:nvPr>
            <p:ph type="body" idx="1"/>
          </p:nvPr>
        </p:nvSpPr>
        <p:spPr>
          <a:xfrm>
            <a:off x="343049" y="1238023"/>
            <a:ext cx="8520602" cy="3361652"/>
          </a:xfrm>
        </p:spPr>
        <p:txBody>
          <a:bodyPr/>
          <a:lstStyle/>
          <a:p>
            <a:pPr lvl="0"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Cerner les limites de la programmation procédurale.</a:t>
            </a:r>
            <a:br>
              <a:rPr lang="fr-FR" sz="2000" dirty="0">
                <a:solidFill>
                  <a:schemeClr val="tx1"/>
                </a:solidFill>
                <a:latin typeface="Century Gothic" panose="020B0502020202020204" pitchFamily="34" charset="0"/>
                <a:ea typeface="Century Gothic"/>
                <a:cs typeface="Century Gothic"/>
                <a:sym typeface="Century Gothic"/>
              </a:rPr>
            </a:b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Introduire les concepts novateurs de la programmation orientée objet :</a:t>
            </a:r>
          </a:p>
          <a:p>
            <a:pPr lvl="0" indent="-317500" algn="l">
              <a:buClr>
                <a:srgbClr val="F1C232"/>
              </a:buClr>
              <a:buSzPts val="22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Classe</a:t>
            </a:r>
          </a:p>
          <a:p>
            <a:pPr lvl="2"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Encapsulation</a:t>
            </a:r>
          </a:p>
          <a:p>
            <a:pPr lvl="2"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Héritage</a:t>
            </a:r>
          </a:p>
          <a:p>
            <a:pPr lvl="2" indent="-317500" algn="l">
              <a:buClr>
                <a:srgbClr val="F1C232"/>
              </a:buClr>
              <a:buSzPts val="22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Polymorphisme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1111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II. Les grands principes de la POO</a:t>
            </a:r>
          </a:p>
        </p:txBody>
      </p:sp>
    </p:spTree>
    <p:extLst>
      <p:ext uri="{BB962C8B-B14F-4D97-AF65-F5344CB8AC3E}">
        <p14:creationId xmlns:p14="http://schemas.microsoft.com/office/powerpoint/2010/main" val="288672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a. Abstraction</a:t>
            </a:r>
          </a:p>
        </p:txBody>
      </p:sp>
    </p:spTree>
    <p:extLst>
      <p:ext uri="{BB962C8B-B14F-4D97-AF65-F5344CB8AC3E}">
        <p14:creationId xmlns:p14="http://schemas.microsoft.com/office/powerpoint/2010/main" val="3868196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81A7513B-C06D-C747-B604-F192A69938B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a. Abstraction</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7819ADB4-AE80-A54D-9542-5AC6CCB26E1D}"/>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54F01B35-CBBC-FF4E-ADBB-61EB9049085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D69371D7-2920-4F43-ADC5-8AF83FD79DB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20" name="Picture 6" descr="booch1">
            <a:extLst>
              <a:ext uri="{FF2B5EF4-FFF2-40B4-BE49-F238E27FC236}">
                <a16:creationId xmlns:a16="http://schemas.microsoft.com/office/drawing/2014/main" id="{B58054DC-6E71-554D-AE92-3F2933F7F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571" y="1649308"/>
            <a:ext cx="3547328" cy="251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
            <a:extLst>
              <a:ext uri="{FF2B5EF4-FFF2-40B4-BE49-F238E27FC236}">
                <a16:creationId xmlns:a16="http://schemas.microsoft.com/office/drawing/2014/main" id="{3C40AD59-0035-8D45-BBA9-16B029214852}"/>
              </a:ext>
            </a:extLst>
          </p:cNvPr>
          <p:cNvSpPr>
            <a:spLocks noGrp="1"/>
          </p:cNvSpPr>
          <p:nvPr>
            <p:ph type="body" idx="1"/>
          </p:nvPr>
        </p:nvSpPr>
        <p:spPr>
          <a:xfrm>
            <a:off x="343049" y="1238022"/>
            <a:ext cx="4942522" cy="2929033"/>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Abstraction</a:t>
            </a:r>
            <a:r>
              <a:rPr lang="fr-FR" sz="2000" dirty="0">
                <a:solidFill>
                  <a:schemeClr val="tx1"/>
                </a:solidFill>
                <a:latin typeface="Century Gothic" panose="020B0502020202020204" pitchFamily="34" charset="0"/>
                <a:ea typeface="Century Gothic"/>
                <a:cs typeface="Century Gothic"/>
                <a:sym typeface="Century Gothic"/>
              </a:rPr>
              <a:t> : démarche consistant à ne retenir que les propriétés (attributs et méthodes) pertinentes d’un objet pour un problème précis.</a:t>
            </a:r>
          </a:p>
        </p:txBody>
      </p:sp>
    </p:spTree>
    <p:extLst>
      <p:ext uri="{BB962C8B-B14F-4D97-AF65-F5344CB8AC3E}">
        <p14:creationId xmlns:p14="http://schemas.microsoft.com/office/powerpoint/2010/main" val="73562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4">
            <a:alphaModFix/>
          </a:blip>
          <a:srcRect/>
          <a:stretch/>
        </p:blipFill>
        <p:spPr>
          <a:xfrm>
            <a:off x="311699" y="4599675"/>
            <a:ext cx="1885754" cy="430926"/>
          </a:xfrm>
          <a:prstGeom prst="rect">
            <a:avLst/>
          </a:prstGeom>
          <a:noFill/>
          <a:ln>
            <a:noFill/>
          </a:ln>
        </p:spPr>
      </p:pic>
      <p:sp>
        <p:nvSpPr>
          <p:cNvPr id="15" name="Shape 90">
            <a:extLst>
              <a:ext uri="{FF2B5EF4-FFF2-40B4-BE49-F238E27FC236}">
                <a16:creationId xmlns:a16="http://schemas.microsoft.com/office/drawing/2014/main" id="{4AE62F8D-3ABD-5245-84DD-6ACB8C5BA57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a. Abstraction</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0AFD71A7-93AE-7E4A-BD0D-6AF196D3AB2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456408C0-BA93-7048-9C58-F359FC9ABC34}"/>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42B81690-008E-8D41-93EA-6A47F375AA8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21" name="Picture 6" descr="booch2">
            <a:extLst>
              <a:ext uri="{FF2B5EF4-FFF2-40B4-BE49-F238E27FC236}">
                <a16:creationId xmlns:a16="http://schemas.microsoft.com/office/drawing/2014/main" id="{4CB020CD-2BAB-4440-BF20-B057FAC0E8A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5722373" y="1255925"/>
            <a:ext cx="2491093" cy="336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Espace réservé du texte 2">
            <a:extLst>
              <a:ext uri="{FF2B5EF4-FFF2-40B4-BE49-F238E27FC236}">
                <a16:creationId xmlns:a16="http://schemas.microsoft.com/office/drawing/2014/main" id="{B0CD3E28-07F9-9B4C-B154-900CF3165F02}"/>
              </a:ext>
            </a:extLst>
          </p:cNvPr>
          <p:cNvSpPr>
            <a:spLocks noGrp="1"/>
          </p:cNvSpPr>
          <p:nvPr>
            <p:ph type="body" idx="1"/>
          </p:nvPr>
        </p:nvSpPr>
        <p:spPr>
          <a:xfrm>
            <a:off x="343049" y="1238022"/>
            <a:ext cx="5379324" cy="3248753"/>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D’un contexte à un autre on ne retiendra donc pas nécessairement les </a:t>
            </a:r>
            <a:r>
              <a:rPr lang="fr-FR" sz="2000" b="1" dirty="0">
                <a:solidFill>
                  <a:schemeClr val="tx1"/>
                </a:solidFill>
                <a:latin typeface="Century Gothic" panose="020B0502020202020204" pitchFamily="34" charset="0"/>
                <a:ea typeface="Century Gothic"/>
                <a:cs typeface="Century Gothic"/>
                <a:sym typeface="Century Gothic"/>
              </a:rPr>
              <a:t>mêmes</a:t>
            </a:r>
            <a:r>
              <a:rPr lang="fr-FR" sz="2000" dirty="0">
                <a:solidFill>
                  <a:schemeClr val="tx1"/>
                </a:solidFill>
                <a:latin typeface="Century Gothic" panose="020B0502020202020204" pitchFamily="34" charset="0"/>
                <a:ea typeface="Century Gothic"/>
                <a:cs typeface="Century Gothic"/>
                <a:sym typeface="Century Gothic"/>
              </a:rPr>
              <a:t> attributs et méthodes pour modéliser une même classe.</a:t>
            </a:r>
          </a:p>
        </p:txBody>
      </p:sp>
    </p:spTree>
    <p:extLst>
      <p:ext uri="{BB962C8B-B14F-4D97-AF65-F5344CB8AC3E}">
        <p14:creationId xmlns:p14="http://schemas.microsoft.com/office/powerpoint/2010/main" val="921539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6575E13C-C10F-3245-BBEC-ADB286B4640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a. Abstraction</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448729B5-AD0E-DD4F-9DF8-D37EC3839E4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86912AE0-BD0B-C346-88C0-F5D05B45370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CEFB1E57-19E9-A544-9DE1-B522B82176C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43E5C9BA-C60A-DA4D-8498-4B354E5A88B6}"/>
              </a:ext>
            </a:extLst>
          </p:cNvPr>
          <p:cNvSpPr>
            <a:spLocks noGrp="1"/>
          </p:cNvSpPr>
          <p:nvPr>
            <p:ph type="body" idx="1"/>
          </p:nvPr>
        </p:nvSpPr>
        <p:spPr>
          <a:xfrm>
            <a:off x="343049" y="1238023"/>
            <a:ext cx="8520602" cy="3361652"/>
          </a:xfrm>
        </p:spPr>
        <p:txBody>
          <a:bodyPr anchor="ctr"/>
          <a:lstStyle/>
          <a:p>
            <a:pPr lvl="0" indent="-381000" algn="l">
              <a:buClr>
                <a:srgbClr val="FFD966"/>
              </a:buClr>
              <a:buSzPts val="24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Contexte étudiant :</a:t>
            </a:r>
            <a:r>
              <a:rPr lang="fr-FR" sz="2000" dirty="0">
                <a:solidFill>
                  <a:schemeClr val="tx1"/>
                </a:solidFill>
                <a:latin typeface="Century Gothic" panose="020B0502020202020204" pitchFamily="34" charset="0"/>
                <a:ea typeface="Century Gothic"/>
                <a:cs typeface="Century Gothic"/>
                <a:sym typeface="Century Gothic"/>
              </a:rPr>
              <a:t> Une personne aura un identifiant, un mail, nom, prénom</a:t>
            </a:r>
          </a:p>
          <a:p>
            <a:pPr lvl="0" indent="-381000" algn="l">
              <a:buClr>
                <a:srgbClr val="FFD966"/>
              </a:buClr>
              <a:buSzPts val="24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81000" algn="l">
              <a:buClr>
                <a:srgbClr val="FFD966"/>
              </a:buClr>
              <a:buSzPts val="24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Contexte sécurité sociale </a:t>
            </a:r>
            <a:r>
              <a:rPr lang="fr-FR" sz="2000" dirty="0">
                <a:solidFill>
                  <a:schemeClr val="tx1"/>
                </a:solidFill>
                <a:latin typeface="Century Gothic" panose="020B0502020202020204" pitchFamily="34" charset="0"/>
                <a:ea typeface="Century Gothic"/>
                <a:cs typeface="Century Gothic"/>
                <a:sym typeface="Century Gothic"/>
              </a:rPr>
              <a:t>: Une personne aura un numéro de sécu., un nom, un prénom</a:t>
            </a:r>
          </a:p>
        </p:txBody>
      </p:sp>
    </p:spTree>
    <p:extLst>
      <p:ext uri="{BB962C8B-B14F-4D97-AF65-F5344CB8AC3E}">
        <p14:creationId xmlns:p14="http://schemas.microsoft.com/office/powerpoint/2010/main" val="3745660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01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b. Encapsulation</a:t>
            </a:r>
          </a:p>
        </p:txBody>
      </p:sp>
    </p:spTree>
    <p:extLst>
      <p:ext uri="{BB962C8B-B14F-4D97-AF65-F5344CB8AC3E}">
        <p14:creationId xmlns:p14="http://schemas.microsoft.com/office/powerpoint/2010/main" val="1508219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D39F64FE-8B4A-F14B-8325-35E3397BAF3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52FF8722-9EA4-8644-A72A-2B607573E270}"/>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99F34063-C14F-2047-902F-1A02ABAAAD9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3FF3D391-D5AB-B442-BDB9-666E784D1DD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16" name="Image 1">
            <a:extLst>
              <a:ext uri="{FF2B5EF4-FFF2-40B4-BE49-F238E27FC236}">
                <a16:creationId xmlns:a16="http://schemas.microsoft.com/office/drawing/2014/main" id="{39CEF5F7-E436-4B42-85B6-23CC3A8D6C0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36952" y="1520849"/>
            <a:ext cx="1995947" cy="27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Espace réservé du texte 2">
            <a:extLst>
              <a:ext uri="{FF2B5EF4-FFF2-40B4-BE49-F238E27FC236}">
                <a16:creationId xmlns:a16="http://schemas.microsoft.com/office/drawing/2014/main" id="{C874601F-2A4E-9E4F-B446-C9C678152B56}"/>
              </a:ext>
            </a:extLst>
          </p:cNvPr>
          <p:cNvSpPr>
            <a:spLocks noGrp="1"/>
          </p:cNvSpPr>
          <p:nvPr>
            <p:ph type="body" idx="1"/>
          </p:nvPr>
        </p:nvSpPr>
        <p:spPr>
          <a:xfrm>
            <a:off x="343049" y="1238023"/>
            <a:ext cx="6087248"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Encapsulation : </a:t>
            </a:r>
            <a:r>
              <a:rPr lang="fr-FR" sz="2000" dirty="0">
                <a:solidFill>
                  <a:schemeClr val="tx1"/>
                </a:solidFill>
                <a:latin typeface="Century Gothic" panose="020B0502020202020204" pitchFamily="34" charset="0"/>
                <a:ea typeface="Century Gothic"/>
                <a:cs typeface="Century Gothic"/>
                <a:sym typeface="Century Gothic"/>
              </a:rPr>
              <a:t>principe interdisant l’accès direct aux attributs. On ne dialoguera avec l’objet qu’à travers une interface définissant les services accessibles aux utilisateurs de l’objet. Ce sera le rôle des méthodes.</a:t>
            </a:r>
          </a:p>
        </p:txBody>
      </p:sp>
    </p:spTree>
    <p:extLst>
      <p:ext uri="{BB962C8B-B14F-4D97-AF65-F5344CB8AC3E}">
        <p14:creationId xmlns:p14="http://schemas.microsoft.com/office/powerpoint/2010/main" val="3908899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6" name="ZoneTexte 4">
            <a:extLst>
              <a:ext uri="{FF2B5EF4-FFF2-40B4-BE49-F238E27FC236}">
                <a16:creationId xmlns:a16="http://schemas.microsoft.com/office/drawing/2014/main" id="{E1083526-164E-6B49-B97F-D83018FFE2E2}"/>
              </a:ext>
            </a:extLst>
          </p:cNvPr>
          <p:cNvSpPr txBox="1">
            <a:spLocks noChangeArrowheads="1"/>
          </p:cNvSpPr>
          <p:nvPr/>
        </p:nvSpPr>
        <p:spPr bwMode="auto">
          <a:xfrm>
            <a:off x="5652293" y="1181175"/>
            <a:ext cx="11525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fr-FR" sz="2600" dirty="0">
                <a:latin typeface="Century Gothic" panose="020B0502020202020204" pitchFamily="34" charset="0"/>
              </a:rPr>
              <a:t>Objet</a:t>
            </a:r>
          </a:p>
        </p:txBody>
      </p:sp>
      <p:sp>
        <p:nvSpPr>
          <p:cNvPr id="20" name="ZoneTexte 19">
            <a:extLst>
              <a:ext uri="{FF2B5EF4-FFF2-40B4-BE49-F238E27FC236}">
                <a16:creationId xmlns:a16="http://schemas.microsoft.com/office/drawing/2014/main" id="{AE8FB9BE-5FCD-C148-BB8D-EF3DB2B245E6}"/>
              </a:ext>
            </a:extLst>
          </p:cNvPr>
          <p:cNvSpPr txBox="1"/>
          <p:nvPr/>
        </p:nvSpPr>
        <p:spPr>
          <a:xfrm>
            <a:off x="2580481" y="2336987"/>
            <a:ext cx="584775" cy="1961635"/>
          </a:xfrm>
          <a:prstGeom prst="rect">
            <a:avLst/>
          </a:prstGeom>
          <a:noFill/>
        </p:spPr>
        <p:txBody>
          <a:bodyPr vert="vert270" wrap="square">
            <a:spAutoFit/>
          </a:bodyPr>
          <a:lstStyle/>
          <a:p>
            <a:pPr>
              <a:defRPr/>
            </a:pPr>
            <a:r>
              <a:rPr lang="fr-FR" sz="2600" dirty="0">
                <a:latin typeface="Century Gothic" panose="020B0502020202020204" pitchFamily="34" charset="0"/>
                <a:ea typeface="ＭＳ Ｐゴシック" charset="0"/>
                <a:cs typeface="ＭＳ Ｐゴシック" charset="0"/>
              </a:rPr>
              <a:t>interaction</a:t>
            </a:r>
          </a:p>
        </p:txBody>
      </p:sp>
      <p:sp>
        <p:nvSpPr>
          <p:cNvPr id="21" name="ZoneTexte 16">
            <a:extLst>
              <a:ext uri="{FF2B5EF4-FFF2-40B4-BE49-F238E27FC236}">
                <a16:creationId xmlns:a16="http://schemas.microsoft.com/office/drawing/2014/main" id="{1E3D95AF-07F3-7F4C-8B83-B442622D1B29}"/>
              </a:ext>
            </a:extLst>
          </p:cNvPr>
          <p:cNvSpPr txBox="1">
            <a:spLocks noChangeArrowheads="1"/>
          </p:cNvSpPr>
          <p:nvPr/>
        </p:nvSpPr>
        <p:spPr bwMode="auto">
          <a:xfrm>
            <a:off x="741146" y="1166786"/>
            <a:ext cx="259238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fr-FR" altLang="fr-FR" sz="2600" dirty="0">
                <a:latin typeface="Century Gothic" panose="020B0502020202020204" pitchFamily="34" charset="0"/>
              </a:rPr>
              <a:t>Monde extérieur à l’objet</a:t>
            </a:r>
          </a:p>
        </p:txBody>
      </p:sp>
      <p:grpSp>
        <p:nvGrpSpPr>
          <p:cNvPr id="2" name="Groupe 1">
            <a:extLst>
              <a:ext uri="{FF2B5EF4-FFF2-40B4-BE49-F238E27FC236}">
                <a16:creationId xmlns:a16="http://schemas.microsoft.com/office/drawing/2014/main" id="{85A2CAF5-58C8-1B47-B591-71AE89421772}"/>
              </a:ext>
            </a:extLst>
          </p:cNvPr>
          <p:cNvGrpSpPr/>
          <p:nvPr/>
        </p:nvGrpSpPr>
        <p:grpSpPr>
          <a:xfrm>
            <a:off x="3098145" y="1864061"/>
            <a:ext cx="5682064" cy="2778421"/>
            <a:chOff x="2700338" y="2781300"/>
            <a:chExt cx="6048375" cy="3168650"/>
          </a:xfrm>
        </p:grpSpPr>
        <p:sp>
          <p:nvSpPr>
            <p:cNvPr id="11" name="Rectangle à coins arrondis 10">
              <a:extLst>
                <a:ext uri="{FF2B5EF4-FFF2-40B4-BE49-F238E27FC236}">
                  <a16:creationId xmlns:a16="http://schemas.microsoft.com/office/drawing/2014/main" id="{C41040B4-60E8-8747-8225-45BD382F40A0}"/>
                </a:ext>
              </a:extLst>
            </p:cNvPr>
            <p:cNvSpPr>
              <a:spLocks noChangeArrowheads="1"/>
            </p:cNvSpPr>
            <p:nvPr/>
          </p:nvSpPr>
          <p:spPr bwMode="auto">
            <a:xfrm>
              <a:off x="3348038" y="2781300"/>
              <a:ext cx="5400675" cy="3168650"/>
            </a:xfrm>
            <a:prstGeom prst="roundRect">
              <a:avLst>
                <a:gd name="adj" fmla="val 16667"/>
              </a:avLst>
            </a:prstGeom>
            <a:solidFill>
              <a:srgbClr val="DCE6F2"/>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fr-FR" dirty="0">
                <a:solidFill>
                  <a:schemeClr val="lt1"/>
                </a:solidFill>
                <a:latin typeface="Century Gothic" panose="020B0502020202020204" pitchFamily="34" charset="0"/>
                <a:ea typeface="+mn-ea"/>
              </a:endParaRPr>
            </a:p>
          </p:txBody>
        </p:sp>
        <p:sp>
          <p:nvSpPr>
            <p:cNvPr id="12" name="Rectangle à coins arrondis 11">
              <a:extLst>
                <a:ext uri="{FF2B5EF4-FFF2-40B4-BE49-F238E27FC236}">
                  <a16:creationId xmlns:a16="http://schemas.microsoft.com/office/drawing/2014/main" id="{746DF102-567D-0840-91CC-8A1BD131D22F}"/>
                </a:ext>
              </a:extLst>
            </p:cNvPr>
            <p:cNvSpPr>
              <a:spLocks noChangeArrowheads="1"/>
            </p:cNvSpPr>
            <p:nvPr/>
          </p:nvSpPr>
          <p:spPr bwMode="auto">
            <a:xfrm>
              <a:off x="4284663" y="3500438"/>
              <a:ext cx="1439862" cy="1873250"/>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fr-FR" dirty="0">
                <a:solidFill>
                  <a:schemeClr val="lt1"/>
                </a:solidFill>
                <a:latin typeface="Century Gothic" panose="020B0502020202020204" pitchFamily="34" charset="0"/>
                <a:ea typeface="+mn-ea"/>
              </a:endParaRPr>
            </a:p>
          </p:txBody>
        </p:sp>
        <p:sp>
          <p:nvSpPr>
            <p:cNvPr id="13" name="Rectangle à coins arrondis 12">
              <a:extLst>
                <a:ext uri="{FF2B5EF4-FFF2-40B4-BE49-F238E27FC236}">
                  <a16:creationId xmlns:a16="http://schemas.microsoft.com/office/drawing/2014/main" id="{31D3E2BB-0749-A74B-B533-6F83999BE80E}"/>
                </a:ext>
              </a:extLst>
            </p:cNvPr>
            <p:cNvSpPr>
              <a:spLocks noChangeArrowheads="1"/>
            </p:cNvSpPr>
            <p:nvPr/>
          </p:nvSpPr>
          <p:spPr bwMode="auto">
            <a:xfrm>
              <a:off x="6732588" y="3500438"/>
              <a:ext cx="1439862" cy="1873250"/>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fr-FR" dirty="0">
                <a:solidFill>
                  <a:schemeClr val="lt1"/>
                </a:solidFill>
                <a:latin typeface="Century Gothic" panose="020B0502020202020204" pitchFamily="34" charset="0"/>
                <a:ea typeface="+mn-ea"/>
              </a:endParaRPr>
            </a:p>
          </p:txBody>
        </p:sp>
        <p:sp>
          <p:nvSpPr>
            <p:cNvPr id="14" name="ZoneTexte 3">
              <a:extLst>
                <a:ext uri="{FF2B5EF4-FFF2-40B4-BE49-F238E27FC236}">
                  <a16:creationId xmlns:a16="http://schemas.microsoft.com/office/drawing/2014/main" id="{C046A4AB-33D3-4942-A016-3088C98ED0A2}"/>
                </a:ext>
              </a:extLst>
            </p:cNvPr>
            <p:cNvSpPr txBox="1">
              <a:spLocks noChangeArrowheads="1"/>
            </p:cNvSpPr>
            <p:nvPr/>
          </p:nvSpPr>
          <p:spPr bwMode="auto">
            <a:xfrm>
              <a:off x="4284663" y="2997200"/>
              <a:ext cx="1439862" cy="4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fr-FR" sz="1800" dirty="0">
                  <a:latin typeface="Century Gothic" panose="020B0502020202020204" pitchFamily="34" charset="0"/>
                </a:rPr>
                <a:t>Méthodes</a:t>
              </a:r>
            </a:p>
          </p:txBody>
        </p:sp>
        <p:sp>
          <p:nvSpPr>
            <p:cNvPr id="15" name="ZoneTexte 9">
              <a:extLst>
                <a:ext uri="{FF2B5EF4-FFF2-40B4-BE49-F238E27FC236}">
                  <a16:creationId xmlns:a16="http://schemas.microsoft.com/office/drawing/2014/main" id="{44229C16-914F-2443-8DA2-C49C879E0A2F}"/>
                </a:ext>
              </a:extLst>
            </p:cNvPr>
            <p:cNvSpPr txBox="1">
              <a:spLocks noChangeArrowheads="1"/>
            </p:cNvSpPr>
            <p:nvPr/>
          </p:nvSpPr>
          <p:spPr bwMode="auto">
            <a:xfrm>
              <a:off x="6948488" y="2997200"/>
              <a:ext cx="1295400" cy="42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fr-FR" altLang="fr-FR" sz="1800" dirty="0">
                  <a:latin typeface="Century Gothic" panose="020B0502020202020204" pitchFamily="34" charset="0"/>
                </a:rPr>
                <a:t>Attributs</a:t>
              </a:r>
            </a:p>
          </p:txBody>
        </p:sp>
        <p:cxnSp>
          <p:nvCxnSpPr>
            <p:cNvPr id="17" name="Connecteur droit avec flèche 16">
              <a:extLst>
                <a:ext uri="{FF2B5EF4-FFF2-40B4-BE49-F238E27FC236}">
                  <a16:creationId xmlns:a16="http://schemas.microsoft.com/office/drawing/2014/main" id="{B95967C2-6D2A-FE4B-B896-F741194A60A4}"/>
                </a:ext>
              </a:extLst>
            </p:cNvPr>
            <p:cNvCxnSpPr>
              <a:cxnSpLocks noChangeShapeType="1"/>
            </p:cNvCxnSpPr>
            <p:nvPr/>
          </p:nvCxnSpPr>
          <p:spPr bwMode="auto">
            <a:xfrm>
              <a:off x="5724525" y="4005263"/>
              <a:ext cx="1008063"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Connecteur droit avec flèche 17">
              <a:extLst>
                <a:ext uri="{FF2B5EF4-FFF2-40B4-BE49-F238E27FC236}">
                  <a16:creationId xmlns:a16="http://schemas.microsoft.com/office/drawing/2014/main" id="{B8C19289-DD15-3342-B5EF-219F9DAEADA3}"/>
                </a:ext>
              </a:extLst>
            </p:cNvPr>
            <p:cNvCxnSpPr>
              <a:cxnSpLocks noChangeShapeType="1"/>
            </p:cNvCxnSpPr>
            <p:nvPr/>
          </p:nvCxnSpPr>
          <p:spPr bwMode="auto">
            <a:xfrm>
              <a:off x="5724525" y="4437063"/>
              <a:ext cx="1008063"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Connecteur droit avec flèche 18">
              <a:extLst>
                <a:ext uri="{FF2B5EF4-FFF2-40B4-BE49-F238E27FC236}">
                  <a16:creationId xmlns:a16="http://schemas.microsoft.com/office/drawing/2014/main" id="{4A0C408C-05AB-8549-A04B-DA5058BB4ED6}"/>
                </a:ext>
              </a:extLst>
            </p:cNvPr>
            <p:cNvCxnSpPr>
              <a:cxnSpLocks noChangeShapeType="1"/>
            </p:cNvCxnSpPr>
            <p:nvPr/>
          </p:nvCxnSpPr>
          <p:spPr bwMode="auto">
            <a:xfrm>
              <a:off x="5724525" y="4868863"/>
              <a:ext cx="1008063"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2" name="Connecteur droit avec flèche 21">
              <a:extLst>
                <a:ext uri="{FF2B5EF4-FFF2-40B4-BE49-F238E27FC236}">
                  <a16:creationId xmlns:a16="http://schemas.microsoft.com/office/drawing/2014/main" id="{A583451B-E690-CA4E-9139-EBE8B21E2129}"/>
                </a:ext>
              </a:extLst>
            </p:cNvPr>
            <p:cNvCxnSpPr>
              <a:cxnSpLocks noChangeShapeType="1"/>
            </p:cNvCxnSpPr>
            <p:nvPr/>
          </p:nvCxnSpPr>
          <p:spPr bwMode="auto">
            <a:xfrm>
              <a:off x="2700338" y="4005263"/>
              <a:ext cx="1584325"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Connecteur droit avec flèche 22">
              <a:extLst>
                <a:ext uri="{FF2B5EF4-FFF2-40B4-BE49-F238E27FC236}">
                  <a16:creationId xmlns:a16="http://schemas.microsoft.com/office/drawing/2014/main" id="{00DC7850-CEB1-0747-847C-81B9887F573E}"/>
                </a:ext>
              </a:extLst>
            </p:cNvPr>
            <p:cNvCxnSpPr>
              <a:cxnSpLocks noChangeShapeType="1"/>
            </p:cNvCxnSpPr>
            <p:nvPr/>
          </p:nvCxnSpPr>
          <p:spPr bwMode="auto">
            <a:xfrm>
              <a:off x="2700338" y="4437063"/>
              <a:ext cx="1584325"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Connecteur droit avec flèche 23">
              <a:extLst>
                <a:ext uri="{FF2B5EF4-FFF2-40B4-BE49-F238E27FC236}">
                  <a16:creationId xmlns:a16="http://schemas.microsoft.com/office/drawing/2014/main" id="{A617A085-3FB3-2646-8810-0D6542D91842}"/>
                </a:ext>
              </a:extLst>
            </p:cNvPr>
            <p:cNvCxnSpPr>
              <a:cxnSpLocks noChangeShapeType="1"/>
            </p:cNvCxnSpPr>
            <p:nvPr/>
          </p:nvCxnSpPr>
          <p:spPr bwMode="auto">
            <a:xfrm>
              <a:off x="2700338" y="4868863"/>
              <a:ext cx="1584325" cy="0"/>
            </a:xfrm>
            <a:prstGeom prst="straightConnector1">
              <a:avLst/>
            </a:prstGeom>
            <a:noFill/>
            <a:ln w="381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0" name="Shape 90">
            <a:extLst>
              <a:ext uri="{FF2B5EF4-FFF2-40B4-BE49-F238E27FC236}">
                <a16:creationId xmlns:a16="http://schemas.microsoft.com/office/drawing/2014/main" id="{32D6AE35-FE70-3342-8371-728E9F138F5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31" name="Shape 73">
            <a:extLst>
              <a:ext uri="{FF2B5EF4-FFF2-40B4-BE49-F238E27FC236}">
                <a16:creationId xmlns:a16="http://schemas.microsoft.com/office/drawing/2014/main" id="{300FFB7A-7C80-0D40-AA9F-DEEF3151B31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32" name="Shape 74">
            <a:extLst>
              <a:ext uri="{FF2B5EF4-FFF2-40B4-BE49-F238E27FC236}">
                <a16:creationId xmlns:a16="http://schemas.microsoft.com/office/drawing/2014/main" id="{576ECF9F-830E-1646-8A25-EDF20D0F3E7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33" name="Shape 75">
            <a:extLst>
              <a:ext uri="{FF2B5EF4-FFF2-40B4-BE49-F238E27FC236}">
                <a16:creationId xmlns:a16="http://schemas.microsoft.com/office/drawing/2014/main" id="{8F5B899B-E25F-7948-8A05-3251B4F11BE0}"/>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97872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71" name="Shape 71"/>
          <p:cNvSpPr txBox="1">
            <a:spLocks noGrp="1"/>
          </p:cNvSpPr>
          <p:nvPr>
            <p:ph type="ctrTitle" idx="4294967295"/>
          </p:nvPr>
        </p:nvSpPr>
        <p:spPr>
          <a:xfrm>
            <a:off x="311699" y="74549"/>
            <a:ext cx="8520602" cy="838800"/>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3600"/>
              <a:buFont typeface="Century Gothic"/>
              <a:buNone/>
            </a:pPr>
            <a:r>
              <a:rPr lang="fr-FR" sz="3600" b="0" i="0" u="none" strike="noStrike" cap="none" dirty="0">
                <a:solidFill>
                  <a:schemeClr val="tx1"/>
                </a:solidFill>
                <a:latin typeface="Century Gothic" panose="020B0502020202020204" pitchFamily="34" charset="0"/>
                <a:ea typeface="Century Gothic"/>
                <a:cs typeface="Century Gothic"/>
                <a:sym typeface="Century Gothic"/>
              </a:rPr>
              <a:t>Plan de ce module</a:t>
            </a:r>
            <a:endParaRPr lang="fr-FR" dirty="0">
              <a:solidFill>
                <a:schemeClr val="tx1"/>
              </a:solidFill>
              <a:latin typeface="Century Gothic" panose="020B0502020202020204" pitchFamily="34" charset="0"/>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cxnSp>
        <p:nvCxnSpPr>
          <p:cNvPr id="9" name="Shape 73">
            <a:extLst>
              <a:ext uri="{FF2B5EF4-FFF2-40B4-BE49-F238E27FC236}">
                <a16:creationId xmlns:a16="http://schemas.microsoft.com/office/drawing/2014/main" id="{0D56ADF3-9713-4049-A7E1-650160187DE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0" name="Shape 74">
            <a:extLst>
              <a:ext uri="{FF2B5EF4-FFF2-40B4-BE49-F238E27FC236}">
                <a16:creationId xmlns:a16="http://schemas.microsoft.com/office/drawing/2014/main" id="{25DA5A4A-B9E0-1846-B4A7-C246C34EC0C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318C4C55-5015-ED4D-8F49-3897FD8C9D2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6AD83E45-4EB5-E14C-B8CA-EFC24DE1A39C}"/>
              </a:ext>
            </a:extLst>
          </p:cNvPr>
          <p:cNvSpPr>
            <a:spLocks noGrp="1"/>
          </p:cNvSpPr>
          <p:nvPr>
            <p:ph type="body" idx="1"/>
          </p:nvPr>
        </p:nvSpPr>
        <p:spPr>
          <a:xfrm>
            <a:off x="1801951" y="1238023"/>
            <a:ext cx="7061700" cy="3361652"/>
          </a:xfrm>
        </p:spPr>
        <p:txBody>
          <a:bodyPr anchor="ctr"/>
          <a:lstStyle/>
          <a:p>
            <a:pPr marL="654050" lvl="0" indent="-514350" algn="l">
              <a:buClr>
                <a:srgbClr val="F1C232"/>
              </a:buClr>
              <a:buSzPts val="2200"/>
              <a:buFont typeface="+mj-lt"/>
              <a:buAutoNum type="romanUcPeriod"/>
            </a:pPr>
            <a:r>
              <a:rPr lang="fr-FR" sz="2200" dirty="0">
                <a:solidFill>
                  <a:schemeClr val="tx1"/>
                </a:solidFill>
                <a:latin typeface="Century Gothic" panose="020B0502020202020204" pitchFamily="34" charset="0"/>
                <a:sym typeface="Century Gothic"/>
              </a:rPr>
              <a:t>Du procédural à l’objet</a:t>
            </a:r>
          </a:p>
          <a:p>
            <a:pPr marL="654050" lvl="0" indent="-514350" algn="l">
              <a:buClr>
                <a:srgbClr val="F1C232"/>
              </a:buClr>
              <a:buSzPts val="2200"/>
              <a:buFont typeface="+mj-lt"/>
              <a:buAutoNum type="romanUcPeriod"/>
            </a:pPr>
            <a:r>
              <a:rPr lang="fr-FR" sz="2200" dirty="0">
                <a:solidFill>
                  <a:schemeClr val="tx1"/>
                </a:solidFill>
                <a:latin typeface="Century Gothic" panose="020B0502020202020204" pitchFamily="34" charset="0"/>
                <a:sym typeface="Century Gothic"/>
              </a:rPr>
              <a:t>Les grands principes de la POO</a:t>
            </a:r>
          </a:p>
          <a:p>
            <a:pPr marL="654050" lvl="0" indent="-514350" algn="l">
              <a:buClr>
                <a:srgbClr val="F1C232"/>
              </a:buClr>
              <a:buSzPts val="2200"/>
              <a:buFont typeface="+mj-lt"/>
              <a:buAutoNum type="romanUcPeriod"/>
            </a:pPr>
            <a:r>
              <a:rPr lang="fr-FR" sz="2200" dirty="0">
                <a:solidFill>
                  <a:schemeClr val="tx1"/>
                </a:solidFill>
                <a:latin typeface="Century Gothic" panose="020B0502020202020204" pitchFamily="34" charset="0"/>
                <a:sym typeface="Century Gothic"/>
              </a:rPr>
              <a:t>Introduction à l’UML</a:t>
            </a:r>
          </a:p>
          <a:p>
            <a:pPr marL="654050" lvl="0" indent="-514350" algn="l">
              <a:buClr>
                <a:srgbClr val="F1C232"/>
              </a:buClr>
              <a:buSzPts val="2200"/>
              <a:buFont typeface="+mj-lt"/>
              <a:buAutoNum type="romanUcPeriod"/>
            </a:pPr>
            <a:r>
              <a:rPr lang="fr-FR" sz="2200" dirty="0">
                <a:solidFill>
                  <a:schemeClr val="tx1"/>
                </a:solidFill>
                <a:latin typeface="Century Gothic" panose="020B0502020202020204" pitchFamily="34" charset="0"/>
                <a:sym typeface="Century Gothic"/>
              </a:rPr>
              <a:t>Les classes et objets</a:t>
            </a:r>
          </a:p>
          <a:p>
            <a:pPr marL="654050" lvl="0" indent="-514350" algn="l">
              <a:buClr>
                <a:srgbClr val="F1C232"/>
              </a:buClr>
              <a:buSzPts val="2200"/>
              <a:buFont typeface="+mj-lt"/>
              <a:buAutoNum type="romanUcPeriod"/>
            </a:pPr>
            <a:r>
              <a:rPr lang="fr-FR" sz="2200" dirty="0">
                <a:solidFill>
                  <a:schemeClr val="tx1"/>
                </a:solidFill>
                <a:latin typeface="Century Gothic" panose="020B0502020202020204" pitchFamily="34" charset="0"/>
                <a:sym typeface="Century Gothic"/>
              </a:rPr>
              <a:t>Les relations entre classes</a:t>
            </a:r>
          </a:p>
        </p:txBody>
      </p:sp>
    </p:spTree>
    <p:extLst>
      <p:ext uri="{BB962C8B-B14F-4D97-AF65-F5344CB8AC3E}">
        <p14:creationId xmlns:p14="http://schemas.microsoft.com/office/powerpoint/2010/main" val="1205326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2" name="Shape 90">
            <a:extLst>
              <a:ext uri="{FF2B5EF4-FFF2-40B4-BE49-F238E27FC236}">
                <a16:creationId xmlns:a16="http://schemas.microsoft.com/office/drawing/2014/main" id="{D714BCA5-8E85-1D45-9D1C-1136B655168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82364F08-7B68-2C4C-A5CC-A4FE6A7FA8E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F9CB701D-5945-DF4D-A7EE-D133E8050C4B}"/>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76829637-A596-EF4B-8779-E30FB7BCB9AB}"/>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9" name="Espace réservé du texte 2">
            <a:extLst>
              <a:ext uri="{FF2B5EF4-FFF2-40B4-BE49-F238E27FC236}">
                <a16:creationId xmlns:a16="http://schemas.microsoft.com/office/drawing/2014/main" id="{080F5EEA-DEB2-9142-8861-BC98DC691DFF}"/>
              </a:ext>
            </a:extLst>
          </p:cNvPr>
          <p:cNvSpPr>
            <a:spLocks noGrp="1"/>
          </p:cNvSpPr>
          <p:nvPr>
            <p:ph type="body" idx="1"/>
          </p:nvPr>
        </p:nvSpPr>
        <p:spPr>
          <a:xfrm>
            <a:off x="343049" y="1238023"/>
            <a:ext cx="8520602" cy="3361652"/>
          </a:xfrm>
        </p:spPr>
        <p:txBody>
          <a:bodyPr anchor="ctr"/>
          <a:lstStyle/>
          <a:p>
            <a:pPr marL="13970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Deux intérêts majeurs</a:t>
            </a:r>
          </a:p>
          <a:p>
            <a:pPr lvl="0" indent="-317500" algn="l">
              <a:buClr>
                <a:srgbClr val="F1C232"/>
              </a:buClr>
              <a:buSzPts val="2000"/>
              <a:buFont typeface="Century Gothic"/>
              <a:buChar char="●"/>
            </a:pPr>
            <a:endParaRPr lang="fr-FR" sz="2000" b="1" dirty="0">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Évolution plus simple d’une application</a:t>
            </a:r>
            <a:r>
              <a:rPr lang="fr-FR" sz="2000" dirty="0">
                <a:solidFill>
                  <a:schemeClr val="tx1"/>
                </a:solidFill>
                <a:latin typeface="Century Gothic" panose="020B0502020202020204" pitchFamily="34" charset="0"/>
                <a:ea typeface="Century Gothic"/>
                <a:cs typeface="Century Gothic"/>
                <a:sym typeface="Century Gothic"/>
              </a:rPr>
              <a:t> : on peut modifier les attributs d’un objet sans modifier la façon dont il est utilisé.</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Garantie de l’intégrité des données, car leur accès </a:t>
            </a:r>
            <a:r>
              <a:rPr lang="fr-FR" sz="2000" b="1" dirty="0">
                <a:solidFill>
                  <a:schemeClr val="tx1"/>
                </a:solidFill>
                <a:latin typeface="Century Gothic" panose="020B0502020202020204" pitchFamily="34" charset="0"/>
                <a:ea typeface="Century Gothic"/>
                <a:cs typeface="Century Gothic"/>
                <a:sym typeface="Century Gothic"/>
              </a:rPr>
              <a:t>direct</a:t>
            </a:r>
            <a:r>
              <a:rPr lang="fr-FR" sz="2000" dirty="0">
                <a:solidFill>
                  <a:schemeClr val="tx1"/>
                </a:solidFill>
                <a:latin typeface="Century Gothic" panose="020B0502020202020204" pitchFamily="34" charset="0"/>
                <a:ea typeface="Century Gothic"/>
                <a:cs typeface="Century Gothic"/>
                <a:sym typeface="Century Gothic"/>
              </a:rPr>
              <a:t> est </a:t>
            </a:r>
            <a:r>
              <a:rPr lang="fr-FR" sz="2000" b="1" dirty="0">
                <a:solidFill>
                  <a:schemeClr val="tx1"/>
                </a:solidFill>
                <a:latin typeface="Century Gothic" panose="020B0502020202020204" pitchFamily="34" charset="0"/>
                <a:ea typeface="Century Gothic"/>
                <a:cs typeface="Century Gothic"/>
                <a:sym typeface="Century Gothic"/>
              </a:rPr>
              <a:t>interdit</a:t>
            </a:r>
            <a:r>
              <a:rPr lang="fr-FR" sz="2000" dirty="0">
                <a:solidFill>
                  <a:schemeClr val="tx1"/>
                </a:solidFill>
                <a:latin typeface="Century Gothic" panose="020B0502020202020204" pitchFamily="34" charset="0"/>
                <a:ea typeface="Century Gothic"/>
                <a:cs typeface="Century Gothic"/>
                <a:sym typeface="Century Gothic"/>
              </a:rPr>
              <a:t> (ou en tout cas limité et contrôlé).</a:t>
            </a:r>
          </a:p>
        </p:txBody>
      </p:sp>
    </p:spTree>
    <p:extLst>
      <p:ext uri="{BB962C8B-B14F-4D97-AF65-F5344CB8AC3E}">
        <p14:creationId xmlns:p14="http://schemas.microsoft.com/office/powerpoint/2010/main" val="2028344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B3E4F796-ED39-0040-B865-CC2EB57CD7B7}"/>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E5903411-8A2F-0C40-BC71-647BE8FF356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E8FE115C-DFC4-C043-A7A5-C0EDDFA634A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C544C245-1F12-1E41-A439-A2FF32870BC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2376B5A0-16BA-F444-9A77-B86E8A061E46}"/>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Visibilité des attributs et méthodes : </a:t>
            </a:r>
          </a:p>
          <a:p>
            <a:pPr marL="139700" lvl="0" algn="l">
              <a:buClr>
                <a:srgbClr val="F1C232"/>
              </a:buClr>
              <a:buSzPts val="2000"/>
            </a:pPr>
            <a:endParaRPr lang="fr-FR" sz="2000" b="1" dirty="0">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 attribut ou une méthode sont dits </a:t>
            </a:r>
            <a:r>
              <a:rPr lang="fr-FR" sz="2000" b="1" dirty="0">
                <a:solidFill>
                  <a:schemeClr val="tx1"/>
                </a:solidFill>
                <a:latin typeface="Century Gothic" panose="020B0502020202020204" pitchFamily="34" charset="0"/>
                <a:ea typeface="Century Gothic"/>
                <a:cs typeface="Century Gothic"/>
                <a:sym typeface="Century Gothic"/>
              </a:rPr>
              <a:t>privés</a:t>
            </a:r>
            <a:r>
              <a:rPr lang="fr-FR" sz="2000" dirty="0">
                <a:solidFill>
                  <a:schemeClr val="tx1"/>
                </a:solidFill>
                <a:latin typeface="Century Gothic" panose="020B0502020202020204" pitchFamily="34" charset="0"/>
                <a:ea typeface="Century Gothic"/>
                <a:cs typeface="Century Gothic"/>
                <a:sym typeface="Century Gothic"/>
              </a:rPr>
              <a:t> si leur utilisation est interdite en dehors de la classe.</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 attribut ou une méthode sont dits </a:t>
            </a:r>
            <a:r>
              <a:rPr lang="fr-FR" sz="2000" b="1" dirty="0">
                <a:solidFill>
                  <a:schemeClr val="tx1"/>
                </a:solidFill>
                <a:latin typeface="Century Gothic" panose="020B0502020202020204" pitchFamily="34" charset="0"/>
                <a:ea typeface="Century Gothic"/>
                <a:cs typeface="Century Gothic"/>
                <a:sym typeface="Century Gothic"/>
              </a:rPr>
              <a:t>publics</a:t>
            </a:r>
            <a:r>
              <a:rPr lang="fr-FR" sz="2000" dirty="0">
                <a:solidFill>
                  <a:schemeClr val="tx1"/>
                </a:solidFill>
                <a:latin typeface="Century Gothic" panose="020B0502020202020204" pitchFamily="34" charset="0"/>
                <a:ea typeface="Century Gothic"/>
                <a:cs typeface="Century Gothic"/>
                <a:sym typeface="Century Gothic"/>
              </a:rPr>
              <a:t> si leur utilisation est autorisée en dehors de la classe.</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 choix s’effectue lors de la déclaration de la classe.</a:t>
            </a:r>
          </a:p>
        </p:txBody>
      </p:sp>
    </p:spTree>
    <p:extLst>
      <p:ext uri="{BB962C8B-B14F-4D97-AF65-F5344CB8AC3E}">
        <p14:creationId xmlns:p14="http://schemas.microsoft.com/office/powerpoint/2010/main" val="318948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E6298BA3-708F-9643-A0B3-7BCD11DE2BC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658B2DFD-8C79-C44D-9756-EF961661D69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BE85ABD8-7763-DB4B-8FCF-288A9F5C1E6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13C555A6-8D3D-ED4D-A66B-356596BE0767}"/>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495EC9DF-5E9E-7440-BD92-ACDFD8455B1E}"/>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dirty="0">
                <a:solidFill>
                  <a:schemeClr val="tx1"/>
                </a:solidFill>
                <a:latin typeface="Century Gothic" panose="020B0502020202020204" pitchFamily="34" charset="0"/>
                <a:ea typeface="Century Gothic"/>
                <a:cs typeface="Century Gothic"/>
                <a:sym typeface="Century Gothic"/>
              </a:rPr>
              <a:t>Le </a:t>
            </a:r>
            <a:r>
              <a:rPr lang="fr-FR" sz="2000" b="1" dirty="0">
                <a:solidFill>
                  <a:schemeClr val="tx1"/>
                </a:solidFill>
                <a:latin typeface="Century Gothic" panose="020B0502020202020204" pitchFamily="34" charset="0"/>
                <a:ea typeface="Century Gothic"/>
                <a:cs typeface="Century Gothic"/>
                <a:sym typeface="Century Gothic"/>
              </a:rPr>
              <a:t>principe d’encapsulation</a:t>
            </a:r>
            <a:r>
              <a:rPr lang="fr-FR" sz="2000" dirty="0">
                <a:solidFill>
                  <a:schemeClr val="tx1"/>
                </a:solidFill>
                <a:latin typeface="Century Gothic" panose="020B0502020202020204" pitchFamily="34" charset="0"/>
                <a:ea typeface="Century Gothic"/>
                <a:cs typeface="Century Gothic"/>
                <a:sym typeface="Century Gothic"/>
              </a:rPr>
              <a:t> est donc de déclarer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attributs de façon privée.</a:t>
            </a: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méthodes de façon publique.</a:t>
            </a:r>
          </a:p>
          <a:p>
            <a:pPr marL="139700" lvl="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Cependant, dans certains cas particuliers, on contreviendra à ce principe en imposant une visibilité différente de celle par défaut.</a:t>
            </a:r>
          </a:p>
        </p:txBody>
      </p:sp>
    </p:spTree>
    <p:extLst>
      <p:ext uri="{BB962C8B-B14F-4D97-AF65-F5344CB8AC3E}">
        <p14:creationId xmlns:p14="http://schemas.microsoft.com/office/powerpoint/2010/main" val="1577140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09F1706E-D4D2-0A4A-A81E-420EE7D4C11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C36232B2-B842-A842-80B5-BD2F7504906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A5617ED1-FBBA-CD4A-9BB7-7F85DD08D4A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54D94058-FED2-BE4A-AD75-38922DBA4BED}"/>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0" name="Espace réservé du texte 2">
            <a:extLst>
              <a:ext uri="{FF2B5EF4-FFF2-40B4-BE49-F238E27FC236}">
                <a16:creationId xmlns:a16="http://schemas.microsoft.com/office/drawing/2014/main" id="{7EA6B19A-8BB2-DF4A-8B06-6CA2D8A3EDA7}"/>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Accès aux attributs</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question naturelle se pose alors : comment accéder aux attributs si ceux-ci sont déclarés de façon privée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 réponse est : par l’intermédiaire de méthodes bien particulières, les  « </a:t>
            </a:r>
            <a:r>
              <a:rPr lang="fr-FR" sz="2000" b="1" dirty="0">
                <a:solidFill>
                  <a:schemeClr val="tx1"/>
                </a:solidFill>
                <a:latin typeface="Century Gothic" panose="020B0502020202020204" pitchFamily="34" charset="0"/>
                <a:ea typeface="Century Gothic"/>
                <a:cs typeface="Century Gothic"/>
                <a:sym typeface="Century Gothic"/>
              </a:rPr>
              <a:t>getter</a:t>
            </a:r>
            <a:r>
              <a:rPr lang="fr-FR" sz="2000" dirty="0">
                <a:solidFill>
                  <a:schemeClr val="tx1"/>
                </a:solidFill>
                <a:latin typeface="Century Gothic" panose="020B0502020202020204" pitchFamily="34" charset="0"/>
                <a:ea typeface="Century Gothic"/>
                <a:cs typeface="Century Gothic"/>
                <a:sym typeface="Century Gothic"/>
              </a:rPr>
              <a:t> » et les « </a:t>
            </a:r>
            <a:r>
              <a:rPr lang="fr-FR" sz="2000" b="1" dirty="0">
                <a:solidFill>
                  <a:schemeClr val="tx1"/>
                </a:solidFill>
                <a:latin typeface="Century Gothic" panose="020B0502020202020204" pitchFamily="34" charset="0"/>
                <a:ea typeface="Century Gothic"/>
                <a:cs typeface="Century Gothic"/>
                <a:sym typeface="Century Gothic"/>
              </a:rPr>
              <a:t>setter</a:t>
            </a:r>
            <a:r>
              <a:rPr lang="fr-FR" sz="2000" dirty="0">
                <a:solidFill>
                  <a:schemeClr val="tx1"/>
                </a:solidFill>
                <a:latin typeface="Century Gothic" panose="020B0502020202020204" pitchFamily="34" charset="0"/>
                <a:ea typeface="Century Gothic"/>
                <a:cs typeface="Century Gothic"/>
                <a:sym typeface="Century Gothic"/>
              </a:rPr>
              <a:t> ».</a:t>
            </a:r>
          </a:p>
        </p:txBody>
      </p:sp>
    </p:spTree>
    <p:extLst>
      <p:ext uri="{BB962C8B-B14F-4D97-AF65-F5344CB8AC3E}">
        <p14:creationId xmlns:p14="http://schemas.microsoft.com/office/powerpoint/2010/main" val="1045557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5" name="Shape 90">
            <a:extLst>
              <a:ext uri="{FF2B5EF4-FFF2-40B4-BE49-F238E27FC236}">
                <a16:creationId xmlns:a16="http://schemas.microsoft.com/office/drawing/2014/main" id="{DBDECBA0-4AA1-5E48-AE59-0E5F61532D8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EC683E6A-5144-2B4C-8634-9B8B048D997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9CBC315B-ADEE-F74A-A14D-E464B5CC2F7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C53E3500-C726-DF48-AE1F-BCB80C70939C}"/>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0" name="Espace réservé du texte 2">
            <a:extLst>
              <a:ext uri="{FF2B5EF4-FFF2-40B4-BE49-F238E27FC236}">
                <a16:creationId xmlns:a16="http://schemas.microsoft.com/office/drawing/2014/main" id="{374B4083-380E-5548-87EE-4A76CCA020E0}"/>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Getter</a:t>
            </a: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s’agit de méthodes publiques dont le rôle est de « </a:t>
            </a:r>
            <a:r>
              <a:rPr lang="fr-FR" sz="2000" b="1" dirty="0">
                <a:solidFill>
                  <a:schemeClr val="tx1"/>
                </a:solidFill>
                <a:latin typeface="Century Gothic" panose="020B0502020202020204" pitchFamily="34" charset="0"/>
                <a:ea typeface="Century Gothic"/>
                <a:cs typeface="Century Gothic"/>
                <a:sym typeface="Century Gothic"/>
              </a:rPr>
              <a:t>retourner</a:t>
            </a:r>
            <a:r>
              <a:rPr lang="fr-FR" sz="2000" dirty="0">
                <a:solidFill>
                  <a:schemeClr val="tx1"/>
                </a:solidFill>
                <a:latin typeface="Century Gothic" panose="020B0502020202020204" pitchFamily="34" charset="0"/>
                <a:ea typeface="Century Gothic"/>
                <a:cs typeface="Century Gothic"/>
                <a:sym typeface="Century Gothic"/>
              </a:rPr>
              <a:t> » la valeur d’un attribut.</a:t>
            </a:r>
          </a:p>
          <a:p>
            <a:pPr marL="457200" lvl="7" indent="-317500">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Setter</a:t>
            </a: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s’agit de méthodes publiques dont le rôle est de « </a:t>
            </a:r>
            <a:r>
              <a:rPr lang="fr-FR" sz="2000" b="1" dirty="0">
                <a:solidFill>
                  <a:schemeClr val="tx1"/>
                </a:solidFill>
                <a:latin typeface="Century Gothic" panose="020B0502020202020204" pitchFamily="34" charset="0"/>
                <a:ea typeface="Century Gothic"/>
                <a:cs typeface="Century Gothic"/>
                <a:sym typeface="Century Gothic"/>
              </a:rPr>
              <a:t>modifier</a:t>
            </a:r>
            <a:r>
              <a:rPr lang="fr-FR" sz="2000" dirty="0">
                <a:solidFill>
                  <a:schemeClr val="tx1"/>
                </a:solidFill>
                <a:latin typeface="Century Gothic" panose="020B0502020202020204" pitchFamily="34" charset="0"/>
                <a:ea typeface="Century Gothic"/>
                <a:cs typeface="Century Gothic"/>
                <a:sym typeface="Century Gothic"/>
              </a:rPr>
              <a:t> » la valeur d’un attribut. Cela est fait la plupart du temps avec un contrôle de la nouvelle valeur.</a:t>
            </a:r>
          </a:p>
        </p:txBody>
      </p:sp>
    </p:spTree>
    <p:extLst>
      <p:ext uri="{BB962C8B-B14F-4D97-AF65-F5344CB8AC3E}">
        <p14:creationId xmlns:p14="http://schemas.microsoft.com/office/powerpoint/2010/main" val="1730908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7" name="Shape 90">
            <a:extLst>
              <a:ext uri="{FF2B5EF4-FFF2-40B4-BE49-F238E27FC236}">
                <a16:creationId xmlns:a16="http://schemas.microsoft.com/office/drawing/2014/main" id="{71CC8900-1705-6A48-BD45-850E1B920924}"/>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b. Encapsulation</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E7051CF2-0D52-C446-A054-4437FC3DE37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D8009A0A-A13A-7E49-890D-76C012C4D27D}"/>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5A25C6CA-5418-7441-A826-042190F8049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22" name="Image 2" descr="Capture135.PNG">
            <a:extLst>
              <a:ext uri="{FF2B5EF4-FFF2-40B4-BE49-F238E27FC236}">
                <a16:creationId xmlns:a16="http://schemas.microsoft.com/office/drawing/2014/main" id="{9FD9AB2B-5F62-EE48-9015-491A2510BC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41461" y="2525604"/>
            <a:ext cx="2985882" cy="2375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Espace réservé du texte 2">
            <a:extLst>
              <a:ext uri="{FF2B5EF4-FFF2-40B4-BE49-F238E27FC236}">
                <a16:creationId xmlns:a16="http://schemas.microsoft.com/office/drawing/2014/main" id="{9B017B16-7CF3-464F-86FE-30E4E32C0DC7}"/>
              </a:ext>
            </a:extLst>
          </p:cNvPr>
          <p:cNvSpPr>
            <a:spLocks noGrp="1"/>
          </p:cNvSpPr>
          <p:nvPr>
            <p:ph type="body" idx="1"/>
          </p:nvPr>
        </p:nvSpPr>
        <p:spPr>
          <a:xfrm>
            <a:off x="343049" y="1238023"/>
            <a:ext cx="8520602" cy="1287581"/>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a:t>
            </a: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ne peut accéder à l’attribut “solde” que via les méthodes “créditer”, “débiter” et “afficher solde”.</a:t>
            </a:r>
          </a:p>
        </p:txBody>
      </p:sp>
    </p:spTree>
    <p:extLst>
      <p:ext uri="{BB962C8B-B14F-4D97-AF65-F5344CB8AC3E}">
        <p14:creationId xmlns:p14="http://schemas.microsoft.com/office/powerpoint/2010/main" val="174842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387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c. Héritage</a:t>
            </a:r>
          </a:p>
        </p:txBody>
      </p:sp>
    </p:spTree>
    <p:extLst>
      <p:ext uri="{BB962C8B-B14F-4D97-AF65-F5344CB8AC3E}">
        <p14:creationId xmlns:p14="http://schemas.microsoft.com/office/powerpoint/2010/main" val="478550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6" name="Shape 90">
            <a:extLst>
              <a:ext uri="{FF2B5EF4-FFF2-40B4-BE49-F238E27FC236}">
                <a16:creationId xmlns:a16="http://schemas.microsoft.com/office/drawing/2014/main" id="{51C20D81-4D31-794F-B90E-903D2311780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7" name="Shape 73">
            <a:extLst>
              <a:ext uri="{FF2B5EF4-FFF2-40B4-BE49-F238E27FC236}">
                <a16:creationId xmlns:a16="http://schemas.microsoft.com/office/drawing/2014/main" id="{60F16F5B-A7BD-324C-96E2-14F55DB9A35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8" name="Shape 74">
            <a:extLst>
              <a:ext uri="{FF2B5EF4-FFF2-40B4-BE49-F238E27FC236}">
                <a16:creationId xmlns:a16="http://schemas.microsoft.com/office/drawing/2014/main" id="{3681D1F3-DC76-A74D-9313-D91D582FEF9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Shape 75">
            <a:extLst>
              <a:ext uri="{FF2B5EF4-FFF2-40B4-BE49-F238E27FC236}">
                <a16:creationId xmlns:a16="http://schemas.microsoft.com/office/drawing/2014/main" id="{9C50573D-170E-694B-B2C9-33B8D7DC8B4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pic>
        <p:nvPicPr>
          <p:cNvPr id="21" name="Image 2" descr="Capture18.PNG">
            <a:extLst>
              <a:ext uri="{FF2B5EF4-FFF2-40B4-BE49-F238E27FC236}">
                <a16:creationId xmlns:a16="http://schemas.microsoft.com/office/drawing/2014/main" id="{741154DB-4503-A742-AFA7-E3783DB746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19590" y="2634410"/>
            <a:ext cx="902582" cy="2280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texte 2">
            <a:extLst>
              <a:ext uri="{FF2B5EF4-FFF2-40B4-BE49-F238E27FC236}">
                <a16:creationId xmlns:a16="http://schemas.microsoft.com/office/drawing/2014/main" id="{1E5FFB0F-34B2-464B-BD9E-C47354C8CC15}"/>
              </a:ext>
            </a:extLst>
          </p:cNvPr>
          <p:cNvSpPr>
            <a:spLocks noGrp="1"/>
          </p:cNvSpPr>
          <p:nvPr>
            <p:ph type="body" idx="1"/>
          </p:nvPr>
        </p:nvSpPr>
        <p:spPr>
          <a:xfrm>
            <a:off x="343049" y="1238023"/>
            <a:ext cx="8520602" cy="2213100"/>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Héritage</a:t>
            </a:r>
            <a:r>
              <a:rPr lang="fr-FR" sz="2000" dirty="0">
                <a:solidFill>
                  <a:schemeClr val="tx1"/>
                </a:solidFill>
                <a:latin typeface="Century Gothic" panose="020B0502020202020204" pitchFamily="34" charset="0"/>
                <a:ea typeface="Century Gothic"/>
                <a:cs typeface="Century Gothic"/>
                <a:sym typeface="Century Gothic"/>
              </a:rPr>
              <a:t> : relation de spécialisation/généralisation entre deux classes. Elle indique qu’une classe dite </a:t>
            </a:r>
            <a:r>
              <a:rPr lang="fr-FR" sz="2000" b="1" dirty="0">
                <a:solidFill>
                  <a:schemeClr val="tx1"/>
                </a:solidFill>
                <a:latin typeface="Century Gothic" panose="020B0502020202020204" pitchFamily="34" charset="0"/>
                <a:ea typeface="Century Gothic"/>
                <a:cs typeface="Century Gothic"/>
                <a:sym typeface="Century Gothic"/>
              </a:rPr>
              <a:t>classe fille</a:t>
            </a:r>
            <a:r>
              <a:rPr lang="fr-FR" sz="2000" dirty="0">
                <a:solidFill>
                  <a:schemeClr val="tx1"/>
                </a:solidFill>
                <a:latin typeface="Century Gothic" panose="020B0502020202020204" pitchFamily="34" charset="0"/>
                <a:ea typeface="Century Gothic"/>
                <a:cs typeface="Century Gothic"/>
                <a:sym typeface="Century Gothic"/>
              </a:rPr>
              <a:t> spécialise une autre classe dite </a:t>
            </a:r>
            <a:r>
              <a:rPr lang="fr-FR" sz="2000" b="1" dirty="0">
                <a:solidFill>
                  <a:schemeClr val="tx1"/>
                </a:solidFill>
                <a:latin typeface="Century Gothic" panose="020B0502020202020204" pitchFamily="34" charset="0"/>
                <a:ea typeface="Century Gothic"/>
                <a:cs typeface="Century Gothic"/>
                <a:sym typeface="Century Gothic"/>
              </a:rPr>
              <a:t>classe mère</a:t>
            </a:r>
            <a:r>
              <a:rPr lang="fr-FR" sz="2000" dirty="0">
                <a:solidFill>
                  <a:schemeClr val="tx1"/>
                </a:solidFill>
                <a:latin typeface="Century Gothic" panose="020B0502020202020204" pitchFamily="34" charset="0"/>
                <a:ea typeface="Century Gothic"/>
                <a:cs typeface="Century Gothic"/>
                <a:sym typeface="Century Gothic"/>
              </a:rPr>
              <a:t>.</a:t>
            </a:r>
            <a:br>
              <a:rPr lang="fr-FR" sz="2000" dirty="0">
                <a:solidFill>
                  <a:schemeClr val="tx1"/>
                </a:solidFill>
                <a:latin typeface="Century Gothic" panose="020B0502020202020204" pitchFamily="34" charset="0"/>
                <a:ea typeface="Century Gothic"/>
                <a:cs typeface="Century Gothic"/>
                <a:sym typeface="Century Gothic"/>
              </a:rPr>
            </a:br>
            <a:r>
              <a:rPr lang="fr-FR" sz="2000" dirty="0">
                <a:solidFill>
                  <a:schemeClr val="tx1"/>
                </a:solidFill>
                <a:latin typeface="Century Gothic" panose="020B0502020202020204" pitchFamily="34" charset="0"/>
                <a:ea typeface="Century Gothic"/>
                <a:cs typeface="Century Gothic"/>
                <a:sym typeface="Century Gothic"/>
              </a:rPr>
              <a:t>C’est-à-dire qu’elle possède les attributs et les méthodes de la classe mère plus d’autres qui lui sont propres.</a:t>
            </a:r>
          </a:p>
          <a:p>
            <a:pPr marL="139700" lvl="0" algn="l">
              <a:buClr>
                <a:srgbClr val="F1C232"/>
              </a:buClr>
              <a:buSzPts val="2000"/>
            </a:pPr>
            <a:r>
              <a:rPr lang="fr-FR" sz="2000" dirty="0">
                <a:solidFill>
                  <a:schemeClr val="tx1"/>
                </a:solidFill>
                <a:latin typeface="Century Gothic" panose="020B0502020202020204" pitchFamily="34" charset="0"/>
                <a:ea typeface="Century Gothic"/>
                <a:cs typeface="Century Gothic"/>
                <a:sym typeface="Century Gothic"/>
              </a:rPr>
              <a:t> </a:t>
            </a: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parle aussi de super classe et de sous classe.</a:t>
            </a:r>
          </a:p>
        </p:txBody>
      </p:sp>
    </p:spTree>
    <p:extLst>
      <p:ext uri="{BB962C8B-B14F-4D97-AF65-F5344CB8AC3E}">
        <p14:creationId xmlns:p14="http://schemas.microsoft.com/office/powerpoint/2010/main" val="927546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ADEB3A34-3486-5741-ADC0-F3DF60062B12}"/>
              </a:ext>
            </a:extLst>
          </p:cNvPr>
          <p:cNvPicPr>
            <a:picLocks noChangeAspect="1"/>
          </p:cNvPicPr>
          <p:nvPr/>
        </p:nvPicPr>
        <p:blipFill>
          <a:blip r:embed="rId4"/>
          <a:stretch>
            <a:fillRect/>
          </a:stretch>
        </p:blipFill>
        <p:spPr>
          <a:xfrm>
            <a:off x="1211640" y="2027941"/>
            <a:ext cx="6721318" cy="1551074"/>
          </a:xfrm>
          <a:prstGeom prst="rect">
            <a:avLst/>
          </a:prstGeom>
        </p:spPr>
      </p:pic>
      <p:sp>
        <p:nvSpPr>
          <p:cNvPr id="10" name="Shape 90">
            <a:extLst>
              <a:ext uri="{FF2B5EF4-FFF2-40B4-BE49-F238E27FC236}">
                <a16:creationId xmlns:a16="http://schemas.microsoft.com/office/drawing/2014/main" id="{9A2CE062-58B4-8347-B272-6299170DE20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DC7C9EB1-4E2B-694E-ABF3-E675D95A540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B369CE5B-8579-DC4D-8C94-4E6EB3F8D6E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E571B4E7-1748-7D43-B5E4-F731F676FDF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ZoneTexte 14">
            <a:extLst>
              <a:ext uri="{FF2B5EF4-FFF2-40B4-BE49-F238E27FC236}">
                <a16:creationId xmlns:a16="http://schemas.microsoft.com/office/drawing/2014/main" id="{22CD20B4-78EB-EA4D-80EB-7F1B88991B62}"/>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Exemples :</a:t>
            </a:r>
          </a:p>
        </p:txBody>
      </p:sp>
    </p:spTree>
    <p:extLst>
      <p:ext uri="{BB962C8B-B14F-4D97-AF65-F5344CB8AC3E}">
        <p14:creationId xmlns:p14="http://schemas.microsoft.com/office/powerpoint/2010/main" val="747582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I. Du procédural à l’objet</a:t>
            </a:r>
          </a:p>
        </p:txBody>
      </p:sp>
    </p:spTree>
    <p:extLst>
      <p:ext uri="{BB962C8B-B14F-4D97-AF65-F5344CB8AC3E}">
        <p14:creationId xmlns:p14="http://schemas.microsoft.com/office/powerpoint/2010/main" val="3921016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38DC4128-93FF-474C-A29B-72713881A33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F350E9EE-5CCA-3D42-8B21-7F3C7116495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41794BB5-65C8-8C48-B490-4412AF4B3BF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BC17D099-AC07-E948-9E46-4661F14C0EE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7DA07B68-62E5-964F-B0A5-30DCCA64BEB2}"/>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Deux intérêts majeurs :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construit une hiérarchie de classes. On évite ainsi des répétitions dans le code, en encourageant la réutilisation de classes déjà existantes.</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Cela permet de simplifier la conception de la modélisation.</a:t>
            </a:r>
          </a:p>
        </p:txBody>
      </p:sp>
    </p:spTree>
    <p:extLst>
      <p:ext uri="{BB962C8B-B14F-4D97-AF65-F5344CB8AC3E}">
        <p14:creationId xmlns:p14="http://schemas.microsoft.com/office/powerpoint/2010/main" val="2743296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38DC4128-93FF-474C-A29B-72713881A33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F350E9EE-5CCA-3D42-8B21-7F3C7116495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41794BB5-65C8-8C48-B490-4412AF4B3BF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BC17D099-AC07-E948-9E46-4661F14C0EE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9" name="Espace réservé du texte 2">
            <a:extLst>
              <a:ext uri="{FF2B5EF4-FFF2-40B4-BE49-F238E27FC236}">
                <a16:creationId xmlns:a16="http://schemas.microsoft.com/office/drawing/2014/main" id="{57F3638F-8E1B-E14B-8C2B-443B1FF83694}"/>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Deux visions pour un même concept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vision « </a:t>
            </a:r>
            <a:r>
              <a:rPr lang="fr-FR" sz="2000" b="1" dirty="0">
                <a:solidFill>
                  <a:schemeClr val="tx1"/>
                </a:solidFill>
                <a:latin typeface="Century Gothic" panose="020B0502020202020204" pitchFamily="34" charset="0"/>
                <a:ea typeface="Century Gothic"/>
                <a:cs typeface="Century Gothic"/>
                <a:sym typeface="Century Gothic"/>
              </a:rPr>
              <a:t>ascendante</a:t>
            </a:r>
            <a:r>
              <a:rPr lang="fr-FR" sz="2000" dirty="0">
                <a:solidFill>
                  <a:schemeClr val="tx1"/>
                </a:solidFill>
                <a:latin typeface="Century Gothic" panose="020B0502020202020204" pitchFamily="34" charset="0"/>
                <a:ea typeface="Century Gothic"/>
                <a:cs typeface="Century Gothic"/>
                <a:sym typeface="Century Gothic"/>
              </a:rPr>
              <a:t> », en procédant par généralisation : on décèle des attributs et des méthodes communs à des classes différentes, l’héritage permet alors de les factoriser afin de faciliter la conception et la maintenance du code.</a:t>
            </a:r>
          </a:p>
        </p:txBody>
      </p:sp>
    </p:spTree>
    <p:extLst>
      <p:ext uri="{BB962C8B-B14F-4D97-AF65-F5344CB8AC3E}">
        <p14:creationId xmlns:p14="http://schemas.microsoft.com/office/powerpoint/2010/main" val="589338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6424"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1" name="Image 1" descr="Capture19.PNG">
            <a:extLst>
              <a:ext uri="{FF2B5EF4-FFF2-40B4-BE49-F238E27FC236}">
                <a16:creationId xmlns:a16="http://schemas.microsoft.com/office/drawing/2014/main" id="{5CE299F9-14AD-1F49-8D5D-9E4C2D78ED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4235" y="1768994"/>
            <a:ext cx="5262191" cy="303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hape 90">
            <a:extLst>
              <a:ext uri="{FF2B5EF4-FFF2-40B4-BE49-F238E27FC236}">
                <a16:creationId xmlns:a16="http://schemas.microsoft.com/office/drawing/2014/main" id="{1FFE8480-9E41-3F4C-B248-5403D01A161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756FFEDD-59A0-6548-8118-9A5A13E9C61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F00FDC4B-8FA0-994F-870E-C76EF79392F4}"/>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985D0571-C900-B148-9CFB-DA38E216951B}"/>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ZoneTexte 16">
            <a:extLst>
              <a:ext uri="{FF2B5EF4-FFF2-40B4-BE49-F238E27FC236}">
                <a16:creationId xmlns:a16="http://schemas.microsoft.com/office/drawing/2014/main" id="{F0FCF723-1927-A743-AFF8-D17E689BB596}"/>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Vision ascendante :</a:t>
            </a:r>
          </a:p>
        </p:txBody>
      </p:sp>
    </p:spTree>
    <p:extLst>
      <p:ext uri="{BB962C8B-B14F-4D97-AF65-F5344CB8AC3E}">
        <p14:creationId xmlns:p14="http://schemas.microsoft.com/office/powerpoint/2010/main" val="218643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38DC4128-93FF-474C-A29B-72713881A33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F350E9EE-5CCA-3D42-8B21-7F3C7116495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41794BB5-65C8-8C48-B490-4412AF4B3BF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BC17D099-AC07-E948-9E46-4661F14C0EE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9" name="Espace réservé du texte 2">
            <a:extLst>
              <a:ext uri="{FF2B5EF4-FFF2-40B4-BE49-F238E27FC236}">
                <a16:creationId xmlns:a16="http://schemas.microsoft.com/office/drawing/2014/main" id="{2A362F5E-4309-8245-832B-063D76152228}"/>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Deux visions pour un même concept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vision « </a:t>
            </a:r>
            <a:r>
              <a:rPr lang="fr-FR" sz="2000" b="1" dirty="0">
                <a:solidFill>
                  <a:schemeClr val="tx1"/>
                </a:solidFill>
                <a:latin typeface="Century Gothic" panose="020B0502020202020204" pitchFamily="34" charset="0"/>
                <a:ea typeface="Century Gothic"/>
                <a:cs typeface="Century Gothic"/>
                <a:sym typeface="Century Gothic"/>
              </a:rPr>
              <a:t>descendante</a:t>
            </a:r>
            <a:r>
              <a:rPr lang="fr-FR" sz="2000" dirty="0">
                <a:solidFill>
                  <a:schemeClr val="tx1"/>
                </a:solidFill>
                <a:latin typeface="Century Gothic" panose="020B0502020202020204" pitchFamily="34" charset="0"/>
                <a:ea typeface="Century Gothic"/>
                <a:cs typeface="Century Gothic"/>
                <a:sym typeface="Century Gothic"/>
              </a:rPr>
              <a:t> », en procédant par spécialisation : on crée des classes spécialisées à partir d’une classe de base. Le niveau de spécialisation dépend du niveau d’abstraction que l’on souhaite. On procède souvent ainsi quand on veut réutiliser des classes déjà existantes.</a:t>
            </a:r>
          </a:p>
        </p:txBody>
      </p:sp>
    </p:spTree>
    <p:extLst>
      <p:ext uri="{BB962C8B-B14F-4D97-AF65-F5344CB8AC3E}">
        <p14:creationId xmlns:p14="http://schemas.microsoft.com/office/powerpoint/2010/main" val="3359174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0" name="Image 1" descr="Capture20.PNG">
            <a:extLst>
              <a:ext uri="{FF2B5EF4-FFF2-40B4-BE49-F238E27FC236}">
                <a16:creationId xmlns:a16="http://schemas.microsoft.com/office/drawing/2014/main" id="{9E62327B-5291-2748-A039-45B91D2B82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3261" y="1692637"/>
            <a:ext cx="945302" cy="2946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90">
            <a:extLst>
              <a:ext uri="{FF2B5EF4-FFF2-40B4-BE49-F238E27FC236}">
                <a16:creationId xmlns:a16="http://schemas.microsoft.com/office/drawing/2014/main" id="{ADBEE93B-5557-5F4A-A49B-C25B557F15D9}"/>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4074C7BC-2EC3-D24E-B7B9-30D70DF9405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94683C97-F814-7E4E-BBE5-42D0886819B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D292ED16-9E37-5147-8A8C-E99650A39E5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ZoneTexte 15">
            <a:extLst>
              <a:ext uri="{FF2B5EF4-FFF2-40B4-BE49-F238E27FC236}">
                <a16:creationId xmlns:a16="http://schemas.microsoft.com/office/drawing/2014/main" id="{8546E71D-1F7D-4841-9458-E899E34323F7}"/>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Vision descendante :</a:t>
            </a:r>
          </a:p>
        </p:txBody>
      </p:sp>
    </p:spTree>
    <p:extLst>
      <p:ext uri="{BB962C8B-B14F-4D97-AF65-F5344CB8AC3E}">
        <p14:creationId xmlns:p14="http://schemas.microsoft.com/office/powerpoint/2010/main" val="3386001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1" name="Image 1" descr="Capture21.PNG">
            <a:extLst>
              <a:ext uri="{FF2B5EF4-FFF2-40B4-BE49-F238E27FC236}">
                <a16:creationId xmlns:a16="http://schemas.microsoft.com/office/drawing/2014/main" id="{D0286C8B-EDFE-0A43-BB3A-5607870920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0825" y="2343268"/>
            <a:ext cx="3256719" cy="22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90">
            <a:extLst>
              <a:ext uri="{FF2B5EF4-FFF2-40B4-BE49-F238E27FC236}">
                <a16:creationId xmlns:a16="http://schemas.microsoft.com/office/drawing/2014/main" id="{1FE06B91-E83B-1249-90BE-EE5AE908401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9F095032-6C1F-FB46-82F1-8F5D1517A2B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2D5FF7E3-9803-F34C-A421-C774BAE4A7E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D410A35E-C547-774A-A9DE-9EED64CBCDF5}"/>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Espace réservé du texte 2">
            <a:extLst>
              <a:ext uri="{FF2B5EF4-FFF2-40B4-BE49-F238E27FC236}">
                <a16:creationId xmlns:a16="http://schemas.microsoft.com/office/drawing/2014/main" id="{EA73E5CC-25F7-944D-99B8-F491DF9E9624}"/>
              </a:ext>
            </a:extLst>
          </p:cNvPr>
          <p:cNvSpPr>
            <a:spLocks noGrp="1"/>
          </p:cNvSpPr>
          <p:nvPr>
            <p:ph type="body" idx="1"/>
          </p:nvPr>
        </p:nvSpPr>
        <p:spPr>
          <a:xfrm>
            <a:off x="343049" y="1238023"/>
            <a:ext cx="8520602" cy="1105245"/>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Héritage multiple </a:t>
            </a:r>
            <a:r>
              <a:rPr lang="fr-FR" sz="2000" dirty="0">
                <a:solidFill>
                  <a:schemeClr val="tx1"/>
                </a:solidFill>
                <a:latin typeface="Century Gothic" panose="020B0502020202020204" pitchFamily="34" charset="0"/>
                <a:ea typeface="Century Gothic"/>
                <a:cs typeface="Century Gothic"/>
                <a:sym typeface="Century Gothic"/>
              </a:rPr>
              <a:t>: possibilité pour une classe de posséder plusieurs classes mères.</a:t>
            </a:r>
          </a:p>
        </p:txBody>
      </p:sp>
    </p:spTree>
    <p:extLst>
      <p:ext uri="{BB962C8B-B14F-4D97-AF65-F5344CB8AC3E}">
        <p14:creationId xmlns:p14="http://schemas.microsoft.com/office/powerpoint/2010/main" val="312721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2" name="Image 1" descr="Capture22.PNG">
            <a:extLst>
              <a:ext uri="{FF2B5EF4-FFF2-40B4-BE49-F238E27FC236}">
                <a16:creationId xmlns:a16="http://schemas.microsoft.com/office/drawing/2014/main" id="{F15D9BBA-F447-B54C-B443-E7CA035BDB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64497" y="2742327"/>
            <a:ext cx="2982775" cy="207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90">
            <a:extLst>
              <a:ext uri="{FF2B5EF4-FFF2-40B4-BE49-F238E27FC236}">
                <a16:creationId xmlns:a16="http://schemas.microsoft.com/office/drawing/2014/main" id="{203785E9-3CA5-A04E-9FE2-368C426D495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c. Héritage</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C9595C1E-73CA-4D49-A22C-2121187D98F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E366252E-3C39-6F46-BE3F-3CE92A965F6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53734DA1-7AE7-114A-93E6-A0680744D18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Espace réservé du texte 2">
            <a:extLst>
              <a:ext uri="{FF2B5EF4-FFF2-40B4-BE49-F238E27FC236}">
                <a16:creationId xmlns:a16="http://schemas.microsoft.com/office/drawing/2014/main" id="{57564E28-40BD-7249-9CBD-29FB4F947B8F}"/>
              </a:ext>
            </a:extLst>
          </p:cNvPr>
          <p:cNvSpPr>
            <a:spLocks noGrp="1"/>
          </p:cNvSpPr>
          <p:nvPr>
            <p:ph type="body" idx="1"/>
          </p:nvPr>
        </p:nvSpPr>
        <p:spPr>
          <a:xfrm>
            <a:off x="343049" y="1238023"/>
            <a:ext cx="8520602" cy="1105245"/>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Remarque : </a:t>
            </a:r>
            <a:r>
              <a:rPr lang="fr-FR" sz="2000" dirty="0">
                <a:solidFill>
                  <a:schemeClr val="tx1"/>
                </a:solidFill>
                <a:latin typeface="Century Gothic" panose="020B0502020202020204" pitchFamily="34" charset="0"/>
                <a:ea typeface="Century Gothic"/>
                <a:cs typeface="Century Gothic"/>
                <a:sym typeface="Century Gothic"/>
              </a:rPr>
              <a:t>des difficultés peuvent apparaître quand les classes mères possèdent des méthodes de mêmes noms qui ne sont pas redéfinies au sein de la classe fille. </a:t>
            </a:r>
          </a:p>
        </p:txBody>
      </p:sp>
    </p:spTree>
    <p:extLst>
      <p:ext uri="{BB962C8B-B14F-4D97-AF65-F5344CB8AC3E}">
        <p14:creationId xmlns:p14="http://schemas.microsoft.com/office/powerpoint/2010/main" val="2276645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288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d. Polymorphisme</a:t>
            </a:r>
          </a:p>
        </p:txBody>
      </p:sp>
    </p:spTree>
    <p:extLst>
      <p:ext uri="{BB962C8B-B14F-4D97-AF65-F5344CB8AC3E}">
        <p14:creationId xmlns:p14="http://schemas.microsoft.com/office/powerpoint/2010/main" val="3430436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9E6C7C5E-036A-A041-BE32-DA98DF7B2C1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36F34013-0B00-0344-96FE-A9C0BEDA8B4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659FE043-C17C-6344-9853-5AB49A523A1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3B1423A6-FC06-8F40-AAEA-ED288E242EE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AC807906-28EC-C241-9677-1E3211603354}"/>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Polymorphisme </a:t>
            </a:r>
            <a:r>
              <a:rPr lang="fr-FR" sz="2000" dirty="0">
                <a:solidFill>
                  <a:schemeClr val="tx1"/>
                </a:solidFill>
                <a:latin typeface="Century Gothic" panose="020B0502020202020204" pitchFamily="34" charset="0"/>
                <a:ea typeface="Century Gothic"/>
                <a:cs typeface="Century Gothic"/>
                <a:sym typeface="Century Gothic"/>
              </a:rPr>
              <a:t>: littéralement c’est la faculté de prendre plusieurs formes. En POO, c’est un mécanisme qui permet à une </a:t>
            </a:r>
            <a:r>
              <a:rPr lang="fr-FR" sz="2000" b="1" dirty="0">
                <a:solidFill>
                  <a:schemeClr val="tx1"/>
                </a:solidFill>
                <a:latin typeface="Century Gothic" panose="020B0502020202020204" pitchFamily="34" charset="0"/>
                <a:ea typeface="Century Gothic"/>
                <a:cs typeface="Century Gothic"/>
                <a:sym typeface="Century Gothic"/>
              </a:rPr>
              <a:t>classe fille</a:t>
            </a:r>
            <a:r>
              <a:rPr lang="fr-FR" sz="2000" dirty="0">
                <a:solidFill>
                  <a:schemeClr val="tx1"/>
                </a:solidFill>
                <a:latin typeface="Century Gothic" panose="020B0502020202020204" pitchFamily="34" charset="0"/>
                <a:ea typeface="Century Gothic"/>
                <a:cs typeface="Century Gothic"/>
                <a:sym typeface="Century Gothic"/>
              </a:rPr>
              <a:t> de redéfinir une méthode dont elle a hérité tout en gardant la même signature.</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Selon le contexte, le programme optera pour la « bonne » méthode.</a:t>
            </a:r>
          </a:p>
        </p:txBody>
      </p:sp>
    </p:spTree>
    <p:extLst>
      <p:ext uri="{BB962C8B-B14F-4D97-AF65-F5344CB8AC3E}">
        <p14:creationId xmlns:p14="http://schemas.microsoft.com/office/powerpoint/2010/main" val="51369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90" name="Shape 90"/>
          <p:cNvSpPr txBox="1">
            <a:spLocks noGrp="1"/>
          </p:cNvSpPr>
          <p:nvPr>
            <p:ph type="ctrTitle" idx="4294967295"/>
          </p:nvPr>
        </p:nvSpPr>
        <p:spPr>
          <a:xfrm>
            <a:off x="311699" y="191500"/>
            <a:ext cx="8521200" cy="710225"/>
          </a:xfrm>
          <a:prstGeom prst="rect">
            <a:avLst/>
          </a:prstGeom>
          <a:noFill/>
          <a:ln>
            <a:noFill/>
          </a:ln>
        </p:spPr>
        <p:txBody>
          <a:bodyPr spcFirstLastPara="1" wrap="square" lIns="91400" tIns="91400" rIns="91400" bIns="91400" anchor="t" anchorCtr="0">
            <a:noAutofit/>
          </a:bodyPr>
          <a:lstStyle/>
          <a:p>
            <a:pPr lvl="0">
              <a:buSzPts val="1485"/>
            </a:pPr>
            <a:r>
              <a:rPr lang="fr-FR" sz="1485" b="0" i="0" u="none" strike="noStrike" cap="none" dirty="0">
                <a:solidFill>
                  <a:srgbClr val="000000"/>
                </a:solidFill>
                <a:latin typeface="Century Gothic" panose="020B0502020202020204" pitchFamily="34" charset="0"/>
                <a:ea typeface="Century Gothic"/>
                <a:cs typeface="Century Gothic"/>
                <a:sym typeface="Century Gothic"/>
              </a:rPr>
              <a:t>1. </a:t>
            </a:r>
            <a:r>
              <a:rPr lang="fr-FR" sz="1485" dirty="0">
                <a:latin typeface="Century Gothic" panose="020B0502020202020204" pitchFamily="34" charset="0"/>
                <a:ea typeface="Century Gothic"/>
                <a:cs typeface="Century Gothic"/>
                <a:sym typeface="Century Gothic"/>
              </a:rPr>
              <a:t>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i="0" u="none" strike="noStrike" cap="none" dirty="0">
                <a:solidFill>
                  <a:srgbClr val="000000"/>
                </a:solidFill>
                <a:latin typeface="Century Gothic" panose="020B0502020202020204" pitchFamily="34" charset="0"/>
                <a:ea typeface="Century Gothic"/>
                <a:cs typeface="Century Gothic"/>
                <a:sym typeface="Century Gothic"/>
              </a:rPr>
              <a:t>a. </a:t>
            </a:r>
            <a:r>
              <a:rPr lang="fr-FR" sz="1925" b="1" dirty="0">
                <a:latin typeface="Century Gothic" panose="020B0502020202020204" pitchFamily="34" charset="0"/>
                <a:ea typeface="Century Gothic"/>
                <a:cs typeface="Century Gothic"/>
                <a:sym typeface="Century Gothic"/>
              </a:rPr>
              <a:t>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cxnSp>
        <p:nvCxnSpPr>
          <p:cNvPr id="9" name="Shape 73">
            <a:extLst>
              <a:ext uri="{FF2B5EF4-FFF2-40B4-BE49-F238E27FC236}">
                <a16:creationId xmlns:a16="http://schemas.microsoft.com/office/drawing/2014/main" id="{67146433-CD86-2B4A-84E8-9AD12D48273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0" name="Shape 74">
            <a:extLst>
              <a:ext uri="{FF2B5EF4-FFF2-40B4-BE49-F238E27FC236}">
                <a16:creationId xmlns:a16="http://schemas.microsoft.com/office/drawing/2014/main" id="{99987C0F-CE86-A046-A70F-891D86679D4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1" name="Shape 75">
            <a:extLst>
              <a:ext uri="{FF2B5EF4-FFF2-40B4-BE49-F238E27FC236}">
                <a16:creationId xmlns:a16="http://schemas.microsoft.com/office/drawing/2014/main" id="{67AA663D-373A-6E41-96D8-3A65F83130A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2" name="Espace réservé du texte 2">
            <a:extLst>
              <a:ext uri="{FF2B5EF4-FFF2-40B4-BE49-F238E27FC236}">
                <a16:creationId xmlns:a16="http://schemas.microsoft.com/office/drawing/2014/main" id="{364CFCDA-6D2E-EE49-A9EB-9FDAA9B5BFD6}"/>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premiers programmes, écrits en </a:t>
            </a:r>
            <a:r>
              <a:rPr lang="fr-FR" sz="2000" b="1" dirty="0">
                <a:solidFill>
                  <a:schemeClr val="tx1"/>
                </a:solidFill>
                <a:latin typeface="Century Gothic" panose="020B0502020202020204" pitchFamily="34" charset="0"/>
                <a:ea typeface="Century Gothic"/>
                <a:cs typeface="Century Gothic"/>
                <a:sym typeface="Century Gothic"/>
              </a:rPr>
              <a:t>langage machine</a:t>
            </a:r>
            <a:r>
              <a:rPr lang="fr-FR" sz="2000" dirty="0">
                <a:solidFill>
                  <a:schemeClr val="tx1"/>
                </a:solidFill>
                <a:latin typeface="Century Gothic" panose="020B0502020202020204" pitchFamily="34" charset="0"/>
                <a:ea typeface="Century Gothic"/>
                <a:cs typeface="Century Gothic"/>
                <a:sym typeface="Century Gothic"/>
              </a:rPr>
              <a:t>, dépendaient fortement de </a:t>
            </a:r>
            <a:r>
              <a:rPr lang="fr-FR" sz="2000" b="1" dirty="0">
                <a:solidFill>
                  <a:schemeClr val="tx1"/>
                </a:solidFill>
                <a:latin typeface="Century Gothic" panose="020B0502020202020204" pitchFamily="34" charset="0"/>
                <a:ea typeface="Century Gothic"/>
                <a:cs typeface="Century Gothic"/>
                <a:sym typeface="Century Gothic"/>
              </a:rPr>
              <a:t>l’architecture des ordinateurs</a:t>
            </a:r>
            <a:r>
              <a:rPr lang="fr-FR" sz="2000" dirty="0">
                <a:solidFill>
                  <a:schemeClr val="tx1"/>
                </a:solidFill>
                <a:latin typeface="Century Gothic" panose="020B0502020202020204" pitchFamily="34" charset="0"/>
                <a:ea typeface="Century Gothic"/>
                <a:cs typeface="Century Gothic"/>
                <a:sym typeface="Century Gothic"/>
              </a:rPr>
              <a:t> utilisés.</a:t>
            </a: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Ils n’étaient qu’une suite d’instructions liées au </a:t>
            </a:r>
            <a:r>
              <a:rPr lang="fr-FR" sz="2000" b="1" dirty="0">
                <a:solidFill>
                  <a:schemeClr val="tx1"/>
                </a:solidFill>
                <a:latin typeface="Century Gothic" panose="020B0502020202020204" pitchFamily="34" charset="0"/>
                <a:ea typeface="Century Gothic"/>
                <a:cs typeface="Century Gothic"/>
                <a:sym typeface="Century Gothic"/>
              </a:rPr>
              <a:t>processeur</a:t>
            </a:r>
            <a:r>
              <a:rPr lang="fr-FR" sz="2000" dirty="0">
                <a:solidFill>
                  <a:schemeClr val="tx1"/>
                </a:solidFill>
                <a:latin typeface="Century Gothic" panose="020B0502020202020204" pitchFamily="34" charset="0"/>
                <a:ea typeface="Century Gothic"/>
                <a:cs typeface="Century Gothic"/>
                <a:sym typeface="Century Gothic"/>
              </a:rPr>
              <a:t> qui les exécutait : mémorisation de données, opérations élémentaires d’arithmétique et de logique. </a:t>
            </a:r>
            <a:endParaRPr lang="fr-FR" sz="2000" dirty="0">
              <a:solidFill>
                <a:schemeClr val="tx1"/>
              </a:solidFill>
              <a:latin typeface="Century Gothic" panose="020B0502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270177"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1" name="Image 1" descr="Capture10.PNG">
            <a:extLst>
              <a:ext uri="{FF2B5EF4-FFF2-40B4-BE49-F238E27FC236}">
                <a16:creationId xmlns:a16="http://schemas.microsoft.com/office/drawing/2014/main" id="{637326BC-6C45-3849-933A-2A59BE26AC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93189" y="2883284"/>
            <a:ext cx="3902388" cy="1716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90">
            <a:extLst>
              <a:ext uri="{FF2B5EF4-FFF2-40B4-BE49-F238E27FC236}">
                <a16:creationId xmlns:a16="http://schemas.microsoft.com/office/drawing/2014/main" id="{94A762CC-00B8-6844-AC90-B2399A843C8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0D06FD55-9283-9547-995F-E74DA03E0D4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88A8E2A0-177F-0748-826D-5C03CBE92884}"/>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3B45D9CD-6F10-0648-85F1-AC37A5A754A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EE21D2BC-1FF6-364B-897E-557377A38265}"/>
              </a:ext>
            </a:extLst>
          </p:cNvPr>
          <p:cNvSpPr>
            <a:spLocks noGrp="1"/>
          </p:cNvSpPr>
          <p:nvPr>
            <p:ph type="body" idx="1"/>
          </p:nvPr>
        </p:nvSpPr>
        <p:spPr>
          <a:xfrm>
            <a:off x="343049" y="1238023"/>
            <a:ext cx="8520602" cy="1770648"/>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L’appel de la méthode « jouer » sur tous les objets héritant de la classe « musicien » produira un résultat différent selon la sous classe.</a:t>
            </a:r>
          </a:p>
        </p:txBody>
      </p:sp>
    </p:spTree>
    <p:extLst>
      <p:ext uri="{BB962C8B-B14F-4D97-AF65-F5344CB8AC3E}">
        <p14:creationId xmlns:p14="http://schemas.microsoft.com/office/powerpoint/2010/main" val="2618088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00CB56FF-21C5-2C49-BE1C-8D2558F247D4}"/>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4E51CDB3-918E-DA49-927F-619B87B37C2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0850901C-0A4C-D44D-B032-9697EF7AFF7D}"/>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77460BE2-504C-A34F-B826-846D09D4C7AE}"/>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3A5AB797-19A8-9440-9032-56B4163106C0}"/>
              </a:ext>
            </a:extLst>
          </p:cNvPr>
          <p:cNvSpPr>
            <a:spLocks noGrp="1"/>
          </p:cNvSpPr>
          <p:nvPr>
            <p:ph type="body" idx="1"/>
          </p:nvPr>
        </p:nvSpPr>
        <p:spPr>
          <a:xfrm>
            <a:off x="343049" y="1238023"/>
            <a:ext cx="8520602" cy="3361652"/>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Intérêt majeur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code gagne en généricité. On peut appeler des méthodes portant les mêmes noms mais produisant des effets différents selon le type réel de l’objet.</a:t>
            </a:r>
          </a:p>
        </p:txBody>
      </p:sp>
    </p:spTree>
    <p:extLst>
      <p:ext uri="{BB962C8B-B14F-4D97-AF65-F5344CB8AC3E}">
        <p14:creationId xmlns:p14="http://schemas.microsoft.com/office/powerpoint/2010/main" val="1453529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2" name="Image 1" descr="Capture23.PNG">
            <a:extLst>
              <a:ext uri="{FF2B5EF4-FFF2-40B4-BE49-F238E27FC236}">
                <a16:creationId xmlns:a16="http://schemas.microsoft.com/office/drawing/2014/main" id="{460A0AAA-F397-B04B-A24B-77D597C11E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23104" y="2458182"/>
            <a:ext cx="5252161" cy="224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hape 90">
            <a:extLst>
              <a:ext uri="{FF2B5EF4-FFF2-40B4-BE49-F238E27FC236}">
                <a16:creationId xmlns:a16="http://schemas.microsoft.com/office/drawing/2014/main" id="{AE6394ED-73C5-EC4F-A655-BF23E5883D4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C9C21A95-6AA2-EB48-A0A1-DCC5C2173E0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0CAC3B9A-B31F-0942-8A9B-C92F1B4F8BAB}"/>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FED455A0-C5F9-344F-AE55-87E3E0B146D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0" name="Espace réservé du texte 2">
            <a:extLst>
              <a:ext uri="{FF2B5EF4-FFF2-40B4-BE49-F238E27FC236}">
                <a16:creationId xmlns:a16="http://schemas.microsoft.com/office/drawing/2014/main" id="{9B332FA5-9686-8A42-BD06-02175F6134B4}"/>
              </a:ext>
            </a:extLst>
          </p:cNvPr>
          <p:cNvSpPr>
            <a:spLocks noGrp="1"/>
          </p:cNvSpPr>
          <p:nvPr>
            <p:ph type="body" idx="1"/>
          </p:nvPr>
        </p:nvSpPr>
        <p:spPr>
          <a:xfrm>
            <a:off x="343049" y="1238023"/>
            <a:ext cx="8520602" cy="1457045"/>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Exemple de cette généricité </a:t>
            </a:r>
            <a:r>
              <a:rPr lang="fr-FR" sz="2000" dirty="0">
                <a:solidFill>
                  <a:schemeClr val="tx1"/>
                </a:solidFill>
                <a:latin typeface="Century Gothic" panose="020B0502020202020204" pitchFamily="34" charset="0"/>
                <a:ea typeface="Century Gothic"/>
                <a:cs typeface="Century Gothic"/>
                <a:sym typeface="Century Gothic"/>
              </a:rPr>
              <a:t>: on considère cette relation d’héritage</a:t>
            </a:r>
          </a:p>
        </p:txBody>
      </p:sp>
    </p:spTree>
    <p:extLst>
      <p:ext uri="{BB962C8B-B14F-4D97-AF65-F5344CB8AC3E}">
        <p14:creationId xmlns:p14="http://schemas.microsoft.com/office/powerpoint/2010/main" val="405168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1" name="Image 1" descr="Capture6.PNG">
            <a:extLst>
              <a:ext uri="{FF2B5EF4-FFF2-40B4-BE49-F238E27FC236}">
                <a16:creationId xmlns:a16="http://schemas.microsoft.com/office/drawing/2014/main" id="{B5565D46-924F-D344-B115-312997BFEB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16703" y="3763070"/>
            <a:ext cx="4072983" cy="10197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Shape 90">
            <a:extLst>
              <a:ext uri="{FF2B5EF4-FFF2-40B4-BE49-F238E27FC236}">
                <a16:creationId xmlns:a16="http://schemas.microsoft.com/office/drawing/2014/main" id="{76DE2876-B036-D840-81A8-D1E996A1834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F521041A-9A68-DD41-AD69-CD938071B9A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34D9AFFB-216C-884A-A52F-9D05976C602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6542AA50-65E9-5F41-9D91-C60BF807C165}"/>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2EA0E70D-4109-1B4B-A05F-21DC921E9CCE}"/>
              </a:ext>
            </a:extLst>
          </p:cNvPr>
          <p:cNvSpPr>
            <a:spLocks noGrp="1"/>
          </p:cNvSpPr>
          <p:nvPr>
            <p:ph type="body" idx="1"/>
          </p:nvPr>
        </p:nvSpPr>
        <p:spPr>
          <a:xfrm>
            <a:off x="343049" y="1238023"/>
            <a:ext cx="8520602" cy="2412147"/>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 (suite)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Imaginons que l’on possède un tableau constitué d’une centaine d’objets dérivant de la classe « Figure plane ». On souhaite les dessiner un par un. La puissance du </a:t>
            </a:r>
            <a:r>
              <a:rPr lang="fr-FR" sz="2000" b="1" dirty="0">
                <a:solidFill>
                  <a:schemeClr val="tx1"/>
                </a:solidFill>
                <a:latin typeface="Century Gothic" panose="020B0502020202020204" pitchFamily="34" charset="0"/>
                <a:ea typeface="Century Gothic"/>
                <a:cs typeface="Century Gothic"/>
                <a:sym typeface="Century Gothic"/>
              </a:rPr>
              <a:t>polymorphisme</a:t>
            </a:r>
            <a:r>
              <a:rPr lang="fr-FR" sz="2000" dirty="0">
                <a:solidFill>
                  <a:schemeClr val="tx1"/>
                </a:solidFill>
                <a:latin typeface="Century Gothic" panose="020B0502020202020204" pitchFamily="34" charset="0"/>
                <a:ea typeface="Century Gothic"/>
                <a:cs typeface="Century Gothic"/>
                <a:sym typeface="Century Gothic"/>
              </a:rPr>
              <a:t> permettra d’utiliser une routine de la forme :</a:t>
            </a:r>
          </a:p>
        </p:txBody>
      </p:sp>
    </p:spTree>
    <p:extLst>
      <p:ext uri="{BB962C8B-B14F-4D97-AF65-F5344CB8AC3E}">
        <p14:creationId xmlns:p14="http://schemas.microsoft.com/office/powerpoint/2010/main" val="2049531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2" name="Rectangle 5">
            <a:extLst>
              <a:ext uri="{FF2B5EF4-FFF2-40B4-BE49-F238E27FC236}">
                <a16:creationId xmlns:a16="http://schemas.microsoft.com/office/drawing/2014/main" id="{5C1A7A0A-FD78-4E42-8A94-7A0622E076E7}"/>
              </a:ext>
            </a:extLst>
          </p:cNvPr>
          <p:cNvSpPr>
            <a:spLocks noChangeArrowheads="1"/>
          </p:cNvSpPr>
          <p:nvPr/>
        </p:nvSpPr>
        <p:spPr bwMode="auto">
          <a:xfrm>
            <a:off x="3240720" y="3467100"/>
            <a:ext cx="533400" cy="1219200"/>
          </a:xfrm>
          <a:prstGeom prst="rect">
            <a:avLst/>
          </a:prstGeom>
          <a:solidFill>
            <a:srgbClr val="FF0000"/>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fr-FR" altLang="fr-FR" sz="1800" dirty="0">
              <a:latin typeface="Century Gothic" panose="020B0502020202020204" pitchFamily="34" charset="0"/>
            </a:endParaRPr>
          </a:p>
        </p:txBody>
      </p:sp>
      <p:sp>
        <p:nvSpPr>
          <p:cNvPr id="14" name="Triangle isocèle 6">
            <a:extLst>
              <a:ext uri="{FF2B5EF4-FFF2-40B4-BE49-F238E27FC236}">
                <a16:creationId xmlns:a16="http://schemas.microsoft.com/office/drawing/2014/main" id="{FDC173DB-E710-8D47-8AB1-6387ACA59A7A}"/>
              </a:ext>
            </a:extLst>
          </p:cNvPr>
          <p:cNvSpPr>
            <a:spLocks noChangeArrowheads="1"/>
          </p:cNvSpPr>
          <p:nvPr/>
        </p:nvSpPr>
        <p:spPr bwMode="auto">
          <a:xfrm>
            <a:off x="4294561" y="3848100"/>
            <a:ext cx="609600" cy="838200"/>
          </a:xfrm>
          <a:prstGeom prst="triangle">
            <a:avLst>
              <a:gd name="adj" fmla="val 50000"/>
            </a:avLst>
          </a:prstGeom>
          <a:solidFill>
            <a:srgbClr val="3366FF"/>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fr-FR" altLang="fr-FR" sz="1800" dirty="0">
              <a:latin typeface="Century Gothic" panose="020B0502020202020204" pitchFamily="34" charset="0"/>
            </a:endParaRPr>
          </a:p>
        </p:txBody>
      </p:sp>
      <p:sp>
        <p:nvSpPr>
          <p:cNvPr id="15" name="Losange 7">
            <a:extLst>
              <a:ext uri="{FF2B5EF4-FFF2-40B4-BE49-F238E27FC236}">
                <a16:creationId xmlns:a16="http://schemas.microsoft.com/office/drawing/2014/main" id="{433A4355-3C71-3B41-B10A-5C6B9C018317}"/>
              </a:ext>
            </a:extLst>
          </p:cNvPr>
          <p:cNvSpPr>
            <a:spLocks noChangeArrowheads="1"/>
          </p:cNvSpPr>
          <p:nvPr/>
        </p:nvSpPr>
        <p:spPr bwMode="auto">
          <a:xfrm>
            <a:off x="5401067" y="3467100"/>
            <a:ext cx="457200" cy="1219200"/>
          </a:xfrm>
          <a:prstGeom prst="diamond">
            <a:avLst/>
          </a:prstGeom>
          <a:solidFill>
            <a:srgbClr val="008000"/>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fr-FR" altLang="fr-FR" sz="1800" dirty="0">
              <a:latin typeface="Century Gothic" panose="020B0502020202020204" pitchFamily="34" charset="0"/>
            </a:endParaRPr>
          </a:p>
        </p:txBody>
      </p:sp>
      <p:sp>
        <p:nvSpPr>
          <p:cNvPr id="16" name="Ellipse 8">
            <a:extLst>
              <a:ext uri="{FF2B5EF4-FFF2-40B4-BE49-F238E27FC236}">
                <a16:creationId xmlns:a16="http://schemas.microsoft.com/office/drawing/2014/main" id="{85AB70F8-B780-5245-92F0-FE9E531A0D69}"/>
              </a:ext>
            </a:extLst>
          </p:cNvPr>
          <p:cNvSpPr>
            <a:spLocks noChangeArrowheads="1"/>
          </p:cNvSpPr>
          <p:nvPr/>
        </p:nvSpPr>
        <p:spPr bwMode="auto">
          <a:xfrm>
            <a:off x="6309868" y="3962324"/>
            <a:ext cx="685800" cy="6858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fr-FR" altLang="fr-FR" sz="1800" dirty="0">
              <a:latin typeface="Century Gothic" panose="020B0502020202020204" pitchFamily="34" charset="0"/>
            </a:endParaRPr>
          </a:p>
        </p:txBody>
      </p:sp>
      <p:sp>
        <p:nvSpPr>
          <p:cNvPr id="17" name="Shape 90">
            <a:extLst>
              <a:ext uri="{FF2B5EF4-FFF2-40B4-BE49-F238E27FC236}">
                <a16:creationId xmlns:a16="http://schemas.microsoft.com/office/drawing/2014/main" id="{9176D61A-0B27-314A-B459-C6BC9DF263B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d. Polymorphisme</a:t>
            </a:r>
            <a:endParaRPr lang="fr-FR" dirty="0">
              <a:latin typeface="Century Gothic" panose="020B0502020202020204" pitchFamily="34" charset="0"/>
            </a:endParaRPr>
          </a:p>
        </p:txBody>
      </p:sp>
      <p:cxnSp>
        <p:nvCxnSpPr>
          <p:cNvPr id="18" name="Shape 73">
            <a:extLst>
              <a:ext uri="{FF2B5EF4-FFF2-40B4-BE49-F238E27FC236}">
                <a16:creationId xmlns:a16="http://schemas.microsoft.com/office/drawing/2014/main" id="{7126CD67-BE93-A946-BB0B-C184A1897E89}"/>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9" name="Shape 74">
            <a:extLst>
              <a:ext uri="{FF2B5EF4-FFF2-40B4-BE49-F238E27FC236}">
                <a16:creationId xmlns:a16="http://schemas.microsoft.com/office/drawing/2014/main" id="{370EBBBF-80F1-EA49-AA0E-C9CBE53ABFB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0" name="Shape 75">
            <a:extLst>
              <a:ext uri="{FF2B5EF4-FFF2-40B4-BE49-F238E27FC236}">
                <a16:creationId xmlns:a16="http://schemas.microsoft.com/office/drawing/2014/main" id="{5A6987B4-2FA7-304B-B848-A7290D9A1B3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2" name="Espace réservé du texte 2">
            <a:extLst>
              <a:ext uri="{FF2B5EF4-FFF2-40B4-BE49-F238E27FC236}">
                <a16:creationId xmlns:a16="http://schemas.microsoft.com/office/drawing/2014/main" id="{4A5E7990-67EC-2A40-A6B0-0FF415427F21}"/>
              </a:ext>
            </a:extLst>
          </p:cNvPr>
          <p:cNvSpPr>
            <a:spLocks noGrp="1"/>
          </p:cNvSpPr>
          <p:nvPr>
            <p:ph type="body" idx="1"/>
          </p:nvPr>
        </p:nvSpPr>
        <p:spPr>
          <a:xfrm>
            <a:off x="343049" y="1238023"/>
            <a:ext cx="8520602" cy="2412147"/>
          </a:xfrm>
        </p:spPr>
        <p:txBody>
          <a:bodyPr anchor="ctr"/>
          <a:lstStyle/>
          <a:p>
            <a:pPr marL="139700" lvl="0" algn="l">
              <a:buClr>
                <a:srgbClr val="F1C232"/>
              </a:buClr>
              <a:buSzPts val="2000"/>
            </a:pPr>
            <a:r>
              <a:rPr lang="fr-FR" sz="2000" b="1" dirty="0">
                <a:solidFill>
                  <a:schemeClr val="tx1"/>
                </a:solidFill>
                <a:latin typeface="Century Gothic" panose="020B0502020202020204" pitchFamily="34" charset="0"/>
                <a:ea typeface="Century Gothic"/>
                <a:cs typeface="Century Gothic"/>
                <a:sym typeface="Century Gothic"/>
              </a:rPr>
              <a:t>Exemple (suite) :</a:t>
            </a:r>
          </a:p>
          <a:p>
            <a:pPr marL="139700" lvl="0" algn="l">
              <a:buClr>
                <a:srgbClr val="F1C232"/>
              </a:buClr>
              <a:buSzPts val="2000"/>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A chaque itération, le programme choisira la méthode Dessiner() correspondant au type d’objet en question, que ce soit un rectangle, un triangle, un losange ou un cercle. Et ce sans lui spécifier directement la nature de l’objet.</a:t>
            </a:r>
          </a:p>
        </p:txBody>
      </p:sp>
    </p:spTree>
    <p:extLst>
      <p:ext uri="{BB962C8B-B14F-4D97-AF65-F5344CB8AC3E}">
        <p14:creationId xmlns:p14="http://schemas.microsoft.com/office/powerpoint/2010/main" val="1763858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137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e. Interface</a:t>
            </a:r>
          </a:p>
        </p:txBody>
      </p:sp>
    </p:spTree>
    <p:extLst>
      <p:ext uri="{BB962C8B-B14F-4D97-AF65-F5344CB8AC3E}">
        <p14:creationId xmlns:p14="http://schemas.microsoft.com/office/powerpoint/2010/main" val="2641042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9CCF19CA-1F88-414B-8B8F-CB77B055F3BA}"/>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e. Interface</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90815C8F-9A81-D74C-A912-7967029DDDD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716B1D7F-99F8-7741-B4F4-42771D6085F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55737B1A-9048-3143-93FB-30C55FE3BD9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E3260C02-C8DD-5840-9439-24DF0FCE48A2}"/>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Une interface </a:t>
            </a:r>
            <a:r>
              <a:rPr lang="fr-FR" sz="2000" dirty="0">
                <a:solidFill>
                  <a:schemeClr val="tx1"/>
                </a:solidFill>
                <a:latin typeface="Century Gothic" panose="020B0502020202020204" pitchFamily="34" charset="0"/>
                <a:ea typeface="Century Gothic"/>
                <a:cs typeface="Century Gothic"/>
                <a:sym typeface="Century Gothic"/>
              </a:rPr>
              <a:t>décrit un ensemble de signatures de méthodes sans les implémenter. Elle ne peut pas être instancier mais doit être implémenter par les classes.</a:t>
            </a:r>
          </a:p>
          <a:p>
            <a:pPr marL="457200" lvl="3"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L’utilité du concept d’interface réside dans le </a:t>
            </a:r>
            <a:r>
              <a:rPr lang="fr-FR" sz="2000" b="1" dirty="0">
                <a:solidFill>
                  <a:schemeClr val="tx1"/>
                </a:solidFill>
                <a:latin typeface="Century Gothic" panose="020B0502020202020204" pitchFamily="34" charset="0"/>
                <a:ea typeface="Century Gothic"/>
                <a:cs typeface="Century Gothic"/>
                <a:sym typeface="Century Gothic"/>
              </a:rPr>
              <a:t>regroupement</a:t>
            </a:r>
            <a:r>
              <a:rPr lang="fr-FR" sz="2000" dirty="0">
                <a:solidFill>
                  <a:schemeClr val="tx1"/>
                </a:solidFill>
                <a:latin typeface="Century Gothic" panose="020B0502020202020204" pitchFamily="34" charset="0"/>
                <a:ea typeface="Century Gothic"/>
                <a:cs typeface="Century Gothic"/>
                <a:sym typeface="Century Gothic"/>
              </a:rPr>
              <a:t> de plusieurs classes, tel que chacune implémente un ensemble commun de méthodes.</a:t>
            </a:r>
          </a:p>
        </p:txBody>
      </p:sp>
    </p:spTree>
    <p:extLst>
      <p:ext uri="{BB962C8B-B14F-4D97-AF65-F5344CB8AC3E}">
        <p14:creationId xmlns:p14="http://schemas.microsoft.com/office/powerpoint/2010/main" val="2176608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48835" y="0"/>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57F08BCE-01B9-9046-B768-467F6FD3D289}"/>
              </a:ext>
            </a:extLst>
          </p:cNvPr>
          <p:cNvPicPr>
            <a:picLocks noChangeAspect="1"/>
          </p:cNvPicPr>
          <p:nvPr/>
        </p:nvPicPr>
        <p:blipFill>
          <a:blip r:embed="rId4"/>
          <a:stretch>
            <a:fillRect/>
          </a:stretch>
        </p:blipFill>
        <p:spPr>
          <a:xfrm>
            <a:off x="2456546" y="1838143"/>
            <a:ext cx="4231506" cy="2391721"/>
          </a:xfrm>
          <a:prstGeom prst="rect">
            <a:avLst/>
          </a:prstGeom>
        </p:spPr>
      </p:pic>
      <p:sp>
        <p:nvSpPr>
          <p:cNvPr id="11" name="Shape 90">
            <a:extLst>
              <a:ext uri="{FF2B5EF4-FFF2-40B4-BE49-F238E27FC236}">
                <a16:creationId xmlns:a16="http://schemas.microsoft.com/office/drawing/2014/main" id="{B0DB604A-035F-4149-ADA1-4919FC6C646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Les grands principes de la POO</a:t>
            </a:r>
          </a:p>
          <a:p>
            <a:pPr>
              <a:buSzPts val="1485"/>
            </a:pPr>
            <a:r>
              <a:rPr lang="fr-FR" sz="1925" b="1" dirty="0">
                <a:latin typeface="Century Gothic" panose="020B0502020202020204" pitchFamily="34" charset="0"/>
                <a:ea typeface="Century Gothic"/>
                <a:cs typeface="Century Gothic"/>
                <a:sym typeface="Century Gothic"/>
              </a:rPr>
              <a:t>e. Interface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7A3660E7-7D92-EA4F-BD26-C95B770582A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A1242F0B-22BB-AC4A-A1D5-63C13BC2796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1C830236-1B3B-A44C-AEBE-20522E4EF3C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ZoneTexte 15">
            <a:extLst>
              <a:ext uri="{FF2B5EF4-FFF2-40B4-BE49-F238E27FC236}">
                <a16:creationId xmlns:a16="http://schemas.microsoft.com/office/drawing/2014/main" id="{2C8BAF71-5E0D-C44C-ADEF-34017503E703}"/>
              </a:ext>
            </a:extLst>
          </p:cNvPr>
          <p:cNvSpPr txBox="1"/>
          <p:nvPr/>
        </p:nvSpPr>
        <p:spPr>
          <a:xfrm>
            <a:off x="311699" y="1238021"/>
            <a:ext cx="8521200" cy="369332"/>
          </a:xfrm>
          <a:prstGeom prst="rect">
            <a:avLst/>
          </a:prstGeom>
          <a:noFill/>
        </p:spPr>
        <p:txBody>
          <a:bodyPr wrap="square" rtlCol="0">
            <a:spAutoFit/>
          </a:bodyPr>
          <a:lstStyle/>
          <a:p>
            <a:r>
              <a:rPr lang="fr-FR" sz="1800" b="1" dirty="0">
                <a:solidFill>
                  <a:schemeClr val="tx1"/>
                </a:solidFill>
                <a:latin typeface="Century Gothic" panose="020B0502020202020204" pitchFamily="34" charset="0"/>
              </a:rPr>
              <a:t>Exemple :</a:t>
            </a:r>
          </a:p>
        </p:txBody>
      </p:sp>
    </p:spTree>
    <p:extLst>
      <p:ext uri="{BB962C8B-B14F-4D97-AF65-F5344CB8AC3E}">
        <p14:creationId xmlns:p14="http://schemas.microsoft.com/office/powerpoint/2010/main" val="617769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10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5" name="Shape 95"/>
          <p:cNvSpPr txBox="1"/>
          <p:nvPr/>
        </p:nvSpPr>
        <p:spPr>
          <a:xfrm>
            <a:off x="311699" y="1255925"/>
            <a:ext cx="4414399" cy="3343749"/>
          </a:xfrm>
          <a:prstGeom prst="rect">
            <a:avLst/>
          </a:prstGeom>
          <a:noFill/>
          <a:ln>
            <a:noFill/>
          </a:ln>
        </p:spPr>
        <p:txBody>
          <a:bodyPr spcFirstLastPara="1" wrap="square" lIns="91400" tIns="91400" rIns="91400" bIns="91400" anchor="t" anchorCtr="0">
            <a:noAutofit/>
          </a:bodyPr>
          <a:lstStyle/>
          <a:p>
            <a:pPr marL="457200" lvl="0" indent="-317500">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C’étaient d’ailleurs les mêmes personnes qui concevaient, utilisaient et programmaient ces machines...</a:t>
            </a:r>
            <a:endParaRPr lang="fr-FR" sz="2000" b="0" i="0" u="none" strike="noStrike" cap="none" dirty="0">
              <a:solidFill>
                <a:schemeClr val="tx1"/>
              </a:solidFill>
              <a:latin typeface="Century Gothic" panose="020B0502020202020204" pitchFamily="34" charset="0"/>
              <a:ea typeface="Century Gothic"/>
              <a:cs typeface="Century Gothic"/>
              <a:sym typeface="Century Gothic"/>
            </a:endParaRPr>
          </a:p>
        </p:txBody>
      </p:sp>
      <p:pic>
        <p:nvPicPr>
          <p:cNvPr id="1025" name="Picture 1" descr="page7image1790400">
            <a:extLst>
              <a:ext uri="{FF2B5EF4-FFF2-40B4-BE49-F238E27FC236}">
                <a16:creationId xmlns:a16="http://schemas.microsoft.com/office/drawing/2014/main" id="{B855216C-0CB6-864B-AF2A-BF50B8D24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6098" y="1255925"/>
            <a:ext cx="4106801" cy="3080101"/>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90">
            <a:extLst>
              <a:ext uri="{FF2B5EF4-FFF2-40B4-BE49-F238E27FC236}">
                <a16:creationId xmlns:a16="http://schemas.microsoft.com/office/drawing/2014/main" id="{1D8E2D35-2A74-AD42-8620-6D67B5BF0AD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solidFill>
                  <a:schemeClr val="tx1"/>
                </a:solidFill>
                <a:latin typeface="Century Gothic" panose="020B0502020202020204" pitchFamily="34" charset="0"/>
                <a:ea typeface="Century Gothic"/>
                <a:cs typeface="Century Gothic"/>
                <a:sym typeface="Century Gothic"/>
              </a:rPr>
              <a:t>1. Du </a:t>
            </a:r>
            <a:r>
              <a:rPr lang="fr-FR" sz="1400" dirty="0">
                <a:solidFill>
                  <a:schemeClr val="tx1"/>
                </a:solidFill>
                <a:latin typeface="Century Gothic" panose="020B0502020202020204" pitchFamily="34" charset="0"/>
                <a:ea typeface="Century Gothic"/>
                <a:cs typeface="Century Gothic"/>
                <a:sym typeface="Century Gothic"/>
              </a:rPr>
              <a:t>procédurale</a:t>
            </a:r>
            <a:r>
              <a:rPr lang="fr-FR" sz="1485" dirty="0">
                <a:solidFill>
                  <a:schemeClr val="tx1"/>
                </a:solidFill>
                <a:latin typeface="Century Gothic" panose="020B0502020202020204" pitchFamily="34" charset="0"/>
                <a:ea typeface="Century Gothic"/>
                <a:cs typeface="Century Gothic"/>
                <a:sym typeface="Century Gothic"/>
              </a:rPr>
              <a:t> à l’objet</a:t>
            </a:r>
            <a:endParaRPr lang="fr-FR" dirty="0">
              <a:solidFill>
                <a:schemeClr val="tx1"/>
              </a:solidFill>
              <a:latin typeface="Century Gothic" panose="020B0502020202020204" pitchFamily="34" charset="0"/>
            </a:endParaRPr>
          </a:p>
          <a:p>
            <a:pPr lvl="2">
              <a:buSzPts val="1925"/>
            </a:pPr>
            <a:r>
              <a:rPr lang="fr-FR" sz="1925" b="1" dirty="0">
                <a:solidFill>
                  <a:schemeClr val="tx1"/>
                </a:solidFill>
                <a:latin typeface="Century Gothic" panose="020B0502020202020204" pitchFamily="34" charset="0"/>
                <a:ea typeface="Century Gothic"/>
                <a:cs typeface="Century Gothic"/>
                <a:sym typeface="Century Gothic"/>
              </a:rPr>
              <a:t>a. Les limites de la </a:t>
            </a:r>
            <a:r>
              <a:rPr lang="fr-FR" sz="1900" b="1" dirty="0">
                <a:solidFill>
                  <a:schemeClr val="tx1"/>
                </a:solidFill>
                <a:latin typeface="Century Gothic" panose="020B0502020202020204" pitchFamily="34" charset="0"/>
                <a:ea typeface="Century Gothic"/>
                <a:cs typeface="Century Gothic"/>
                <a:sym typeface="Century Gothic"/>
              </a:rPr>
              <a:t>programmation</a:t>
            </a:r>
            <a:r>
              <a:rPr lang="fr-FR" sz="1925" b="1" dirty="0">
                <a:solidFill>
                  <a:schemeClr val="tx1"/>
                </a:solidFill>
                <a:latin typeface="Century Gothic" panose="020B0502020202020204" pitchFamily="34" charset="0"/>
                <a:ea typeface="Century Gothic"/>
                <a:cs typeface="Century Gothic"/>
                <a:sym typeface="Century Gothic"/>
              </a:rPr>
              <a:t> procédurale.</a:t>
            </a:r>
            <a:endParaRPr lang="fr-FR" dirty="0">
              <a:solidFill>
                <a:schemeClr val="tx1"/>
              </a:solidFill>
              <a:latin typeface="Century Gothic" panose="020B0502020202020204" pitchFamily="34" charset="0"/>
            </a:endParaRPr>
          </a:p>
        </p:txBody>
      </p:sp>
      <p:cxnSp>
        <p:nvCxnSpPr>
          <p:cNvPr id="11" name="Shape 73">
            <a:extLst>
              <a:ext uri="{FF2B5EF4-FFF2-40B4-BE49-F238E27FC236}">
                <a16:creationId xmlns:a16="http://schemas.microsoft.com/office/drawing/2014/main" id="{1EC83A43-9D4C-ED4E-A8C2-827EF9B2A898}"/>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B26AE045-8F0B-914A-B243-23CE2132BE9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6851C9BD-7274-8447-884A-9F5AFBD7298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Tree>
    <p:extLst>
      <p:ext uri="{BB962C8B-B14F-4D97-AF65-F5344CB8AC3E}">
        <p14:creationId xmlns:p14="http://schemas.microsoft.com/office/powerpoint/2010/main" val="1436150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III. Introduction à l’UML</a:t>
            </a:r>
          </a:p>
        </p:txBody>
      </p:sp>
    </p:spTree>
    <p:extLst>
      <p:ext uri="{BB962C8B-B14F-4D97-AF65-F5344CB8AC3E}">
        <p14:creationId xmlns:p14="http://schemas.microsoft.com/office/powerpoint/2010/main" val="3001911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71" name="Shape 71"/>
          <p:cNvSpPr txBox="1">
            <a:spLocks noGrp="1"/>
          </p:cNvSpPr>
          <p:nvPr>
            <p:ph type="ctrTitle" idx="4294967295"/>
          </p:nvPr>
        </p:nvSpPr>
        <p:spPr>
          <a:xfrm>
            <a:off x="311699" y="74549"/>
            <a:ext cx="8520602" cy="838800"/>
          </a:xfrm>
          <a:prstGeom prst="rect">
            <a:avLst/>
          </a:prstGeom>
          <a:noFill/>
          <a:ln>
            <a:noFill/>
          </a:ln>
        </p:spPr>
        <p:txBody>
          <a:bodyPr spcFirstLastPara="1" wrap="square" lIns="91400" tIns="91400" rIns="91400" bIns="91400" anchor="b" anchorCtr="0">
            <a:noAutofit/>
          </a:bodyPr>
          <a:lstStyle/>
          <a:p>
            <a:pPr marL="0" marR="0" lvl="0" indent="0" algn="ctr" rtl="0">
              <a:lnSpc>
                <a:spcPct val="100000"/>
              </a:lnSpc>
              <a:spcBef>
                <a:spcPts val="0"/>
              </a:spcBef>
              <a:spcAft>
                <a:spcPts val="0"/>
              </a:spcAft>
              <a:buClr>
                <a:srgbClr val="000000"/>
              </a:buClr>
              <a:buSzPts val="3600"/>
              <a:buFont typeface="Century Gothic"/>
              <a:buNone/>
            </a:pPr>
            <a:r>
              <a:rPr lang="fr-FR" sz="3600" b="0" i="0" u="none" strike="noStrike" cap="none" dirty="0">
                <a:solidFill>
                  <a:schemeClr val="tx1"/>
                </a:solidFill>
                <a:latin typeface="Century Gothic" panose="020B0502020202020204" pitchFamily="34" charset="0"/>
                <a:ea typeface="Century Gothic"/>
                <a:cs typeface="Century Gothic"/>
                <a:sym typeface="Century Gothic"/>
              </a:rPr>
              <a:t>Plan de ce module</a:t>
            </a:r>
            <a:endParaRPr lang="fr-FR" dirty="0">
              <a:solidFill>
                <a:schemeClr val="tx1"/>
              </a:solidFill>
              <a:latin typeface="Century Gothic" panose="020B0502020202020204" pitchFamily="34" charset="0"/>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cxnSp>
        <p:nvCxnSpPr>
          <p:cNvPr id="9" name="Shape 73">
            <a:extLst>
              <a:ext uri="{FF2B5EF4-FFF2-40B4-BE49-F238E27FC236}">
                <a16:creationId xmlns:a16="http://schemas.microsoft.com/office/drawing/2014/main" id="{0D56ADF3-9713-4049-A7E1-650160187DE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0" name="Shape 74">
            <a:extLst>
              <a:ext uri="{FF2B5EF4-FFF2-40B4-BE49-F238E27FC236}">
                <a16:creationId xmlns:a16="http://schemas.microsoft.com/office/drawing/2014/main" id="{25DA5A4A-B9E0-1846-B4A7-C246C34EC0C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318C4C55-5015-ED4D-8F49-3897FD8C9D2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chemeClr val="tx1"/>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6AD83E45-4EB5-E14C-B8CA-EFC24DE1A39C}"/>
              </a:ext>
            </a:extLst>
          </p:cNvPr>
          <p:cNvSpPr>
            <a:spLocks noGrp="1"/>
          </p:cNvSpPr>
          <p:nvPr>
            <p:ph type="body" idx="1"/>
          </p:nvPr>
        </p:nvSpPr>
        <p:spPr>
          <a:xfrm>
            <a:off x="1801951" y="1238023"/>
            <a:ext cx="7061700" cy="3361652"/>
          </a:xfrm>
        </p:spPr>
        <p:txBody>
          <a:bodyPr anchor="ctr"/>
          <a:lstStyle/>
          <a:p>
            <a:pPr marL="654050" lvl="0" indent="-514350" algn="l">
              <a:buClr>
                <a:srgbClr val="F1C232"/>
              </a:buClr>
              <a:buSzPts val="2200"/>
              <a:buFont typeface="+mj-lt"/>
              <a:buAutoNum type="arabicPeriod"/>
            </a:pPr>
            <a:r>
              <a:rPr lang="fr-FR" sz="2200" dirty="0">
                <a:solidFill>
                  <a:schemeClr val="tx1"/>
                </a:solidFill>
                <a:latin typeface="Century Gothic" panose="020B0502020202020204" pitchFamily="34" charset="0"/>
                <a:sym typeface="Century Gothic"/>
              </a:rPr>
              <a:t>Présentation de l’UML</a:t>
            </a:r>
          </a:p>
          <a:p>
            <a:pPr marL="654050" lvl="0" indent="-514350" algn="l">
              <a:buClr>
                <a:srgbClr val="F1C232"/>
              </a:buClr>
              <a:buSzPts val="2200"/>
              <a:buFont typeface="+mj-lt"/>
              <a:buAutoNum type="arabicPeriod"/>
            </a:pPr>
            <a:r>
              <a:rPr lang="fr-FR" sz="2200" dirty="0">
                <a:solidFill>
                  <a:schemeClr val="tx1"/>
                </a:solidFill>
                <a:latin typeface="Century Gothic" panose="020B0502020202020204" pitchFamily="34" charset="0"/>
                <a:sym typeface="Century Gothic"/>
              </a:rPr>
              <a:t>Diagramme de classe</a:t>
            </a:r>
          </a:p>
        </p:txBody>
      </p:sp>
    </p:spTree>
    <p:extLst>
      <p:ext uri="{BB962C8B-B14F-4D97-AF65-F5344CB8AC3E}">
        <p14:creationId xmlns:p14="http://schemas.microsoft.com/office/powerpoint/2010/main" val="1458583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1. Présentation de l’UML</a:t>
            </a:r>
          </a:p>
        </p:txBody>
      </p:sp>
    </p:spTree>
    <p:extLst>
      <p:ext uri="{BB962C8B-B14F-4D97-AF65-F5344CB8AC3E}">
        <p14:creationId xmlns:p14="http://schemas.microsoft.com/office/powerpoint/2010/main" val="1150707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44A9A305-BDD2-F342-B78A-57D5776ADEE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a. Qu’est ce que l’UML ?</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C876CB72-EAA1-344D-890B-8617C428D29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6E2B81A6-0068-4E45-9F43-7F256C446399}"/>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E5C76123-3649-2D45-B2E2-E44960D9C00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CE3C826A-2DCB-914F-ABEF-B5E9A25E7374}"/>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UML</a:t>
            </a:r>
            <a:r>
              <a:rPr lang="fr-FR" sz="2000" dirty="0">
                <a:solidFill>
                  <a:schemeClr val="tx1"/>
                </a:solidFill>
                <a:latin typeface="Century Gothic" panose="020B0502020202020204" pitchFamily="34" charset="0"/>
                <a:ea typeface="Century Gothic"/>
                <a:cs typeface="Century Gothic"/>
                <a:sym typeface="Century Gothic"/>
              </a:rPr>
              <a:t> (</a:t>
            </a:r>
            <a:r>
              <a:rPr lang="fr-FR" sz="2000" dirty="0" err="1">
                <a:solidFill>
                  <a:schemeClr val="tx1"/>
                </a:solidFill>
                <a:latin typeface="Century Gothic" panose="020B0502020202020204" pitchFamily="34" charset="0"/>
                <a:ea typeface="Century Gothic"/>
                <a:cs typeface="Century Gothic"/>
                <a:sym typeface="Century Gothic"/>
              </a:rPr>
              <a:t>Unified</a:t>
            </a:r>
            <a:r>
              <a:rPr lang="fr-FR" sz="2000" dirty="0">
                <a:solidFill>
                  <a:schemeClr val="tx1"/>
                </a:solidFill>
                <a:latin typeface="Century Gothic" panose="020B0502020202020204" pitchFamily="34" charset="0"/>
                <a:ea typeface="Century Gothic"/>
                <a:cs typeface="Century Gothic"/>
                <a:sym typeface="Century Gothic"/>
              </a:rPr>
              <a:t> </a:t>
            </a:r>
            <a:r>
              <a:rPr lang="fr-FR" sz="2000" dirty="0" err="1">
                <a:solidFill>
                  <a:schemeClr val="tx1"/>
                </a:solidFill>
                <a:latin typeface="Century Gothic" panose="020B0502020202020204" pitchFamily="34" charset="0"/>
                <a:ea typeface="Century Gothic"/>
                <a:cs typeface="Century Gothic"/>
                <a:sym typeface="Century Gothic"/>
              </a:rPr>
              <a:t>Modeling</a:t>
            </a:r>
            <a:r>
              <a:rPr lang="fr-FR" sz="2000" dirty="0">
                <a:solidFill>
                  <a:schemeClr val="tx1"/>
                </a:solidFill>
                <a:latin typeface="Century Gothic" panose="020B0502020202020204" pitchFamily="34" charset="0"/>
                <a:ea typeface="Century Gothic"/>
                <a:cs typeface="Century Gothic"/>
                <a:sym typeface="Century Gothic"/>
              </a:rPr>
              <a:t> Langage) est un </a:t>
            </a:r>
            <a:r>
              <a:rPr lang="fr-FR" sz="2000" b="1" dirty="0">
                <a:solidFill>
                  <a:schemeClr val="tx1"/>
                </a:solidFill>
                <a:latin typeface="Century Gothic" panose="020B0502020202020204" pitchFamily="34" charset="0"/>
                <a:ea typeface="Century Gothic"/>
                <a:cs typeface="Century Gothic"/>
                <a:sym typeface="Century Gothic"/>
              </a:rPr>
              <a:t>langage de modélisation graphique. </a:t>
            </a:r>
            <a:endParaRPr lang="fr-FR" sz="2000" b="1" dirty="0">
              <a:solidFill>
                <a:schemeClr val="tx1"/>
              </a:solidFill>
              <a:latin typeface="Century Gothic" panose="020B0502020202020204" pitchFamily="34" charset="0"/>
              <a:ea typeface="Century Gothic"/>
            </a:endParaRP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est conçu pour </a:t>
            </a:r>
            <a:r>
              <a:rPr lang="fr-FR" sz="2000" b="1" dirty="0">
                <a:solidFill>
                  <a:schemeClr val="tx1"/>
                </a:solidFill>
                <a:latin typeface="Century Gothic" panose="020B0502020202020204" pitchFamily="34" charset="0"/>
                <a:ea typeface="Century Gothic"/>
                <a:cs typeface="Century Gothic"/>
                <a:sym typeface="Century Gothic"/>
              </a:rPr>
              <a:t>représenter</a:t>
            </a:r>
            <a:r>
              <a:rPr lang="fr-FR" sz="2000" dirty="0">
                <a:solidFill>
                  <a:schemeClr val="tx1"/>
                </a:solidFill>
                <a:latin typeface="Century Gothic" panose="020B0502020202020204" pitchFamily="34" charset="0"/>
                <a:ea typeface="Century Gothic"/>
                <a:cs typeface="Century Gothic"/>
                <a:sym typeface="Century Gothic"/>
              </a:rPr>
              <a:t>, </a:t>
            </a:r>
            <a:r>
              <a:rPr lang="fr-FR" sz="2000" b="1" dirty="0">
                <a:solidFill>
                  <a:schemeClr val="tx1"/>
                </a:solidFill>
                <a:latin typeface="Century Gothic" panose="020B0502020202020204" pitchFamily="34" charset="0"/>
                <a:ea typeface="Century Gothic"/>
                <a:cs typeface="Century Gothic"/>
                <a:sym typeface="Century Gothic"/>
              </a:rPr>
              <a:t>construire</a:t>
            </a:r>
            <a:r>
              <a:rPr lang="fr-FR" sz="2000" dirty="0">
                <a:solidFill>
                  <a:schemeClr val="tx1"/>
                </a:solidFill>
                <a:latin typeface="Century Gothic" panose="020B0502020202020204" pitchFamily="34" charset="0"/>
                <a:ea typeface="Century Gothic"/>
                <a:cs typeface="Century Gothic"/>
                <a:sym typeface="Century Gothic"/>
              </a:rPr>
              <a:t> et </a:t>
            </a:r>
            <a:r>
              <a:rPr lang="fr-FR" sz="2000" b="1" dirty="0">
                <a:solidFill>
                  <a:schemeClr val="tx1"/>
                </a:solidFill>
                <a:latin typeface="Century Gothic" panose="020B0502020202020204" pitchFamily="34" charset="0"/>
                <a:ea typeface="Century Gothic"/>
                <a:cs typeface="Century Gothic"/>
                <a:sym typeface="Century Gothic"/>
              </a:rPr>
              <a:t>documenter</a:t>
            </a:r>
            <a:r>
              <a:rPr lang="fr-FR" sz="2000" dirty="0">
                <a:solidFill>
                  <a:schemeClr val="tx1"/>
                </a:solidFill>
                <a:latin typeface="Century Gothic" panose="020B0502020202020204" pitchFamily="34" charset="0"/>
                <a:ea typeface="Century Gothic"/>
                <a:cs typeface="Century Gothic"/>
                <a:sym typeface="Century Gothic"/>
              </a:rPr>
              <a:t> des systèmes logiciels utilisant les </a:t>
            </a:r>
            <a:r>
              <a:rPr lang="fr-FR" sz="2000" b="1" dirty="0">
                <a:solidFill>
                  <a:schemeClr val="tx1"/>
                </a:solidFill>
                <a:latin typeface="Century Gothic" panose="020B0502020202020204" pitchFamily="34" charset="0"/>
                <a:ea typeface="Century Gothic"/>
                <a:cs typeface="Century Gothic"/>
                <a:sym typeface="Century Gothic"/>
              </a:rPr>
              <a:t>techniques orientées objet</a:t>
            </a:r>
            <a:r>
              <a:rPr lang="fr-FR" sz="2000" dirty="0">
                <a:solidFill>
                  <a:schemeClr val="tx1"/>
                </a:solidFill>
                <a:latin typeface="Century Gothic" panose="020B0502020202020204" pitchFamily="34" charset="0"/>
                <a:ea typeface="Century Gothic"/>
                <a:cs typeface="Century Gothic"/>
                <a:sym typeface="Century Gothic"/>
              </a:rPr>
              <a:t>.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permet la création de plusieurs modèles d’un même système, chacun privilégiant un aspect diffèrent : </a:t>
            </a:r>
            <a:r>
              <a:rPr lang="fr-FR" sz="2000" b="1" dirty="0">
                <a:solidFill>
                  <a:schemeClr val="tx1"/>
                </a:solidFill>
                <a:latin typeface="Century Gothic" panose="020B0502020202020204" pitchFamily="34" charset="0"/>
                <a:ea typeface="Century Gothic"/>
                <a:cs typeface="Century Gothic"/>
                <a:sym typeface="Century Gothic"/>
              </a:rPr>
              <a:t>fonctionnel</a:t>
            </a:r>
            <a:r>
              <a:rPr lang="fr-FR" sz="2000" dirty="0">
                <a:solidFill>
                  <a:schemeClr val="tx1"/>
                </a:solidFill>
                <a:latin typeface="Century Gothic" panose="020B0502020202020204" pitchFamily="34" charset="0"/>
                <a:ea typeface="Century Gothic"/>
                <a:cs typeface="Century Gothic"/>
                <a:sym typeface="Century Gothic"/>
              </a:rPr>
              <a:t>, </a:t>
            </a:r>
            <a:r>
              <a:rPr lang="fr-FR" sz="2000" b="1" dirty="0">
                <a:solidFill>
                  <a:schemeClr val="tx1"/>
                </a:solidFill>
                <a:latin typeface="Century Gothic" panose="020B0502020202020204" pitchFamily="34" charset="0"/>
                <a:ea typeface="Century Gothic"/>
                <a:cs typeface="Century Gothic"/>
                <a:sym typeface="Century Gothic"/>
              </a:rPr>
              <a:t>dynamique</a:t>
            </a:r>
            <a:r>
              <a:rPr lang="fr-FR" sz="2000" dirty="0">
                <a:solidFill>
                  <a:schemeClr val="tx1"/>
                </a:solidFill>
                <a:latin typeface="Century Gothic" panose="020B0502020202020204" pitchFamily="34" charset="0"/>
                <a:ea typeface="Century Gothic"/>
                <a:cs typeface="Century Gothic"/>
                <a:sym typeface="Century Gothic"/>
              </a:rPr>
              <a:t>, </a:t>
            </a:r>
            <a:r>
              <a:rPr lang="fr-FR" sz="2000" b="1" dirty="0">
                <a:solidFill>
                  <a:schemeClr val="tx1"/>
                </a:solidFill>
                <a:latin typeface="Century Gothic" panose="020B0502020202020204" pitchFamily="34" charset="0"/>
                <a:ea typeface="Century Gothic"/>
                <a:cs typeface="Century Gothic"/>
                <a:sym typeface="Century Gothic"/>
              </a:rPr>
              <a:t>statique</a:t>
            </a:r>
            <a:r>
              <a:rPr lang="fr-FR" sz="2000" dirty="0">
                <a:solidFill>
                  <a:schemeClr val="tx1"/>
                </a:solidFill>
                <a:latin typeface="Century Gothic" panose="020B0502020202020204" pitchFamily="34" charset="0"/>
                <a:ea typeface="Century Gothic"/>
                <a:cs typeface="Century Gothic"/>
                <a:sym typeface="Century Gothic"/>
              </a:rPr>
              <a:t>.</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26865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A8754E26-8181-0B47-BAB4-5EA5649959D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a. Qu’est ce que l’UML ?</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3E4A508C-085E-F24B-9E77-93726DF6782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79BD36DD-FF9C-3C40-8DBE-D058A64C701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371F4A1C-5EE1-F449-8191-54560A8B91C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AA36F654-42C5-AD4E-9640-7E69AD9BE460}"/>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offre </a:t>
            </a:r>
            <a:r>
              <a:rPr lang="fr-FR" sz="2000" b="1" dirty="0">
                <a:solidFill>
                  <a:schemeClr val="tx1"/>
                </a:solidFill>
                <a:latin typeface="Century Gothic" panose="020B0502020202020204" pitchFamily="34" charset="0"/>
                <a:ea typeface="Century Gothic"/>
                <a:cs typeface="Century Gothic"/>
                <a:sym typeface="Century Gothic"/>
              </a:rPr>
              <a:t>plusieurs niveaux d’abstraction </a:t>
            </a:r>
            <a:r>
              <a:rPr lang="fr-FR" sz="2000" dirty="0">
                <a:solidFill>
                  <a:schemeClr val="tx1"/>
                </a:solidFill>
                <a:latin typeface="Century Gothic" panose="020B0502020202020204" pitchFamily="34" charset="0"/>
                <a:ea typeface="Century Gothic"/>
                <a:cs typeface="Century Gothic"/>
                <a:sym typeface="Century Gothic"/>
              </a:rPr>
              <a:t>qui simplifient la conception des solutions.</a:t>
            </a:r>
            <a:endParaRPr lang="fr-FR" sz="2000" dirty="0">
              <a:solidFill>
                <a:schemeClr val="tx1"/>
              </a:solidFill>
              <a:latin typeface="Century Gothic" panose="020B0502020202020204" pitchFamily="34" charset="0"/>
              <a:ea typeface="Century Gothic"/>
            </a:endParaRP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Sa notation graphique est très adaptée à la conception orientée objet, et sera beaucoup plus simple à manipuler que l’algorithmique classique. Avec le même avantage que cette dernière, c’est à dire son </a:t>
            </a:r>
            <a:r>
              <a:rPr lang="fr-FR" sz="2000" b="1" dirty="0">
                <a:solidFill>
                  <a:schemeClr val="tx1"/>
                </a:solidFill>
                <a:latin typeface="Century Gothic" panose="020B0502020202020204" pitchFamily="34" charset="0"/>
                <a:ea typeface="Century Gothic"/>
                <a:cs typeface="Century Gothic"/>
                <a:sym typeface="Century Gothic"/>
              </a:rPr>
              <a:t>indépendance</a:t>
            </a:r>
            <a:r>
              <a:rPr lang="fr-FR" sz="2000" dirty="0">
                <a:solidFill>
                  <a:schemeClr val="tx1"/>
                </a:solidFill>
                <a:latin typeface="Century Gothic" panose="020B0502020202020204" pitchFamily="34" charset="0"/>
                <a:ea typeface="Century Gothic"/>
                <a:cs typeface="Century Gothic"/>
                <a:sym typeface="Century Gothic"/>
              </a:rPr>
              <a:t> par rapport aux langages d’implémentation et aux systèmes d’exploitation.</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Son côté visuel facilite également la </a:t>
            </a:r>
            <a:r>
              <a:rPr lang="fr-FR" sz="2000" b="1" dirty="0">
                <a:solidFill>
                  <a:schemeClr val="tx1"/>
                </a:solidFill>
                <a:latin typeface="Century Gothic" panose="020B0502020202020204" pitchFamily="34" charset="0"/>
                <a:ea typeface="Century Gothic"/>
                <a:cs typeface="Century Gothic"/>
                <a:sym typeface="Century Gothic"/>
              </a:rPr>
              <a:t>comparaison</a:t>
            </a:r>
            <a:r>
              <a:rPr lang="fr-FR" sz="2000" dirty="0">
                <a:solidFill>
                  <a:schemeClr val="tx1"/>
                </a:solidFill>
                <a:latin typeface="Century Gothic" panose="020B0502020202020204" pitchFamily="34" charset="0"/>
                <a:ea typeface="Century Gothic"/>
                <a:cs typeface="Century Gothic"/>
                <a:sym typeface="Century Gothic"/>
              </a:rPr>
              <a:t> et </a:t>
            </a:r>
            <a:r>
              <a:rPr lang="fr-FR" sz="2000" b="1" dirty="0">
                <a:solidFill>
                  <a:schemeClr val="tx1"/>
                </a:solidFill>
                <a:latin typeface="Century Gothic" panose="020B0502020202020204" pitchFamily="34" charset="0"/>
                <a:ea typeface="Century Gothic"/>
                <a:cs typeface="Century Gothic"/>
                <a:sym typeface="Century Gothic"/>
              </a:rPr>
              <a:t>l’évaluation</a:t>
            </a:r>
            <a:r>
              <a:rPr lang="fr-FR" sz="2000" dirty="0">
                <a:solidFill>
                  <a:schemeClr val="tx1"/>
                </a:solidFill>
                <a:latin typeface="Century Gothic" panose="020B0502020202020204" pitchFamily="34" charset="0"/>
                <a:ea typeface="Century Gothic"/>
                <a:cs typeface="Century Gothic"/>
                <a:sym typeface="Century Gothic"/>
              </a:rPr>
              <a:t> de </a:t>
            </a:r>
            <a:r>
              <a:rPr lang="fr-FR" sz="2000" b="1" dirty="0">
                <a:solidFill>
                  <a:schemeClr val="tx1"/>
                </a:solidFill>
                <a:latin typeface="Century Gothic" panose="020B0502020202020204" pitchFamily="34" charset="0"/>
                <a:ea typeface="Century Gothic"/>
                <a:cs typeface="Century Gothic"/>
                <a:sym typeface="Century Gothic"/>
              </a:rPr>
              <a:t>solutions</a:t>
            </a:r>
            <a:r>
              <a:rPr lang="fr-FR" sz="2000" dirty="0">
                <a:solidFill>
                  <a:schemeClr val="tx1"/>
                </a:solidFill>
                <a:latin typeface="Century Gothic" panose="020B0502020202020204" pitchFamily="34" charset="0"/>
                <a:ea typeface="Century Gothic"/>
                <a:cs typeface="Century Gothic"/>
                <a:sym typeface="Century Gothic"/>
              </a:rPr>
              <a:t>.</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6757000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11B549ED-8D17-5C4E-9033-093828A8F68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a. Qu’est ce que l’UML ?</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C59D7258-7339-6640-8370-CFF8A23F1E8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37B82483-30CF-3E4E-B9E6-945FC6E1506D}"/>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9299574E-F9DC-944B-96BB-091238118C6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DF2C5E81-D3FB-1D42-9F53-1DCD49C02D36}"/>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C’est le résultat d’un large consensus et du travail d’experts reconnus.</a:t>
            </a:r>
            <a:endParaRPr lang="fr-FR" sz="2000" dirty="0">
              <a:solidFill>
                <a:schemeClr val="tx1"/>
              </a:solidFill>
              <a:latin typeface="Century Gothic" panose="020B0502020202020204" pitchFamily="34" charset="0"/>
              <a:ea typeface="Century Gothic"/>
            </a:endParaRPr>
          </a:p>
          <a:p>
            <a:pPr marL="457200" lvl="4"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UML est ainsi devenu un </a:t>
            </a:r>
            <a:r>
              <a:rPr lang="fr-FR" sz="2000" b="1" dirty="0">
                <a:solidFill>
                  <a:schemeClr val="tx1"/>
                </a:solidFill>
                <a:latin typeface="Century Gothic" panose="020B0502020202020204" pitchFamily="34" charset="0"/>
                <a:ea typeface="Century Gothic"/>
                <a:cs typeface="Century Gothic"/>
                <a:sym typeface="Century Gothic"/>
              </a:rPr>
              <a:t>langage incontournable </a:t>
            </a:r>
            <a:r>
              <a:rPr lang="fr-FR" sz="2000" dirty="0">
                <a:solidFill>
                  <a:schemeClr val="tx1"/>
                </a:solidFill>
                <a:latin typeface="Century Gothic" panose="020B0502020202020204" pitchFamily="34" charset="0"/>
                <a:ea typeface="Century Gothic"/>
                <a:cs typeface="Century Gothic"/>
                <a:sym typeface="Century Gothic"/>
              </a:rPr>
              <a:t>dans tout projet de taille conséquente.</a:t>
            </a:r>
          </a:p>
          <a:p>
            <a:pPr lvl="0" algn="l">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Remarque</a:t>
            </a:r>
            <a:r>
              <a:rPr lang="fr-FR" sz="2000" dirty="0">
                <a:solidFill>
                  <a:schemeClr val="tx1"/>
                </a:solidFill>
                <a:latin typeface="Century Gothic" panose="020B0502020202020204" pitchFamily="34" charset="0"/>
                <a:ea typeface="Century Gothic"/>
                <a:cs typeface="Century Gothic"/>
                <a:sym typeface="Century Gothic"/>
              </a:rPr>
              <a:t> : UML est un langage de représentation de modèles mais pas une méthodologie pour les élaborer.</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804647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9B061AF2-DC58-8642-B1AC-4BBA76BDD46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b. Les différents types de diagrammes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64493A5B-BC53-B940-9940-EC437846C7C9}"/>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ACB4654A-00E7-D34C-9020-C22CA618CDD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6AD76E8F-96DC-064E-8106-AC248DDC1A2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6ED3C4FC-1EB5-EC46-B7A0-A61E37AE9B87}"/>
              </a:ext>
            </a:extLst>
          </p:cNvPr>
          <p:cNvSpPr>
            <a:spLocks noGrp="1"/>
          </p:cNvSpPr>
          <p:nvPr>
            <p:ph type="body" idx="1"/>
          </p:nvPr>
        </p:nvSpPr>
        <p:spPr>
          <a:xfrm>
            <a:off x="343049" y="1238023"/>
            <a:ext cx="8520602" cy="3361652"/>
          </a:xfrm>
        </p:spPr>
        <p:txBody>
          <a:bodyPr anchor="ctr"/>
          <a:lstStyle/>
          <a:p>
            <a:pPr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UML propose </a:t>
            </a:r>
            <a:r>
              <a:rPr lang="fr-FR" sz="2000" b="1" dirty="0">
                <a:solidFill>
                  <a:schemeClr val="tx1"/>
                </a:solidFill>
                <a:latin typeface="Century Gothic" panose="020B0502020202020204" pitchFamily="34" charset="0"/>
                <a:ea typeface="Century Gothic"/>
                <a:cs typeface="Century Gothic"/>
                <a:sym typeface="Century Gothic"/>
              </a:rPr>
              <a:t>14 types de diagramme </a:t>
            </a:r>
            <a:r>
              <a:rPr lang="fr-FR" sz="2000" dirty="0">
                <a:solidFill>
                  <a:schemeClr val="tx1"/>
                </a:solidFill>
                <a:latin typeface="Century Gothic" panose="020B0502020202020204" pitchFamily="34" charset="0"/>
                <a:ea typeface="Century Gothic"/>
                <a:cs typeface="Century Gothic"/>
                <a:sym typeface="Century Gothic"/>
              </a:rPr>
              <a:t>que l’on peut classer en trois catégories : diagrammes fonctionnels, dynamiques et statiques.</a:t>
            </a:r>
            <a:endParaRPr lang="fr-FR" sz="2000" dirty="0">
              <a:solidFill>
                <a:schemeClr val="tx1"/>
              </a:solidFill>
              <a:latin typeface="Century Gothic" panose="020B0502020202020204" pitchFamily="34" charset="0"/>
              <a:ea typeface="Century Gothic"/>
            </a:endParaRPr>
          </a:p>
          <a:p>
            <a:pPr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Diagrammes fonctionnels </a:t>
            </a:r>
            <a:r>
              <a:rPr lang="fr-FR" sz="2000" dirty="0">
                <a:solidFill>
                  <a:schemeClr val="tx1"/>
                </a:solidFill>
                <a:latin typeface="Century Gothic" panose="020B0502020202020204" pitchFamily="34" charset="0"/>
                <a:ea typeface="Century Gothic"/>
                <a:cs typeface="Century Gothic"/>
                <a:sym typeface="Century Gothic"/>
              </a:rPr>
              <a:t>(ou comportementaux)</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cas d’utilisation.</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d’activités.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d’états-transitions.</a:t>
            </a:r>
          </a:p>
        </p:txBody>
      </p:sp>
    </p:spTree>
    <p:extLst>
      <p:ext uri="{BB962C8B-B14F-4D97-AF65-F5344CB8AC3E}">
        <p14:creationId xmlns:p14="http://schemas.microsoft.com/office/powerpoint/2010/main" val="2666625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4" name="Shape 90">
            <a:extLst>
              <a:ext uri="{FF2B5EF4-FFF2-40B4-BE49-F238E27FC236}">
                <a16:creationId xmlns:a16="http://schemas.microsoft.com/office/drawing/2014/main" id="{6DA08E9E-2A63-364C-BABC-5CE899145DA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b. Les différents types de diagrammes</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C9035A6C-CD67-5349-985E-87C20576D55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06AAFF59-2A50-5D49-BC80-04E60CDBD969}"/>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666B9D7F-44EF-2F41-9BA1-AA8B598982E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E360326C-2662-054B-B0B5-E4892DB62E99}"/>
              </a:ext>
            </a:extLst>
          </p:cNvPr>
          <p:cNvSpPr>
            <a:spLocks noGrp="1"/>
          </p:cNvSpPr>
          <p:nvPr>
            <p:ph type="body" idx="1"/>
          </p:nvPr>
        </p:nvSpPr>
        <p:spPr>
          <a:xfrm>
            <a:off x="343049" y="1238023"/>
            <a:ext cx="8520602" cy="3361652"/>
          </a:xfrm>
        </p:spPr>
        <p:txBody>
          <a:bodyPr anchor="ctr"/>
          <a:lstStyle/>
          <a:p>
            <a:pPr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Diagrammes dynamiques</a:t>
            </a: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séquence.</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communication.</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global d’interaction.</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temps.</a:t>
            </a:r>
          </a:p>
        </p:txBody>
      </p:sp>
    </p:spTree>
    <p:extLst>
      <p:ext uri="{BB962C8B-B14F-4D97-AF65-F5344CB8AC3E}">
        <p14:creationId xmlns:p14="http://schemas.microsoft.com/office/powerpoint/2010/main" val="1404216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4E2DF318-09EC-654F-877D-CCB27971411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b. Les différents types de diagrammes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CDF08805-89E6-A547-9540-8734B49015D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BA0DAC95-8698-AB41-ABB2-98432BB1382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C2868343-A099-F742-9D4D-4A797469FB5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0CB4746C-8E74-A941-8195-A0CFA6089C94}"/>
              </a:ext>
            </a:extLst>
          </p:cNvPr>
          <p:cNvSpPr>
            <a:spLocks noGrp="1"/>
          </p:cNvSpPr>
          <p:nvPr>
            <p:ph type="body" idx="1"/>
          </p:nvPr>
        </p:nvSpPr>
        <p:spPr>
          <a:xfrm>
            <a:off x="343049" y="1238023"/>
            <a:ext cx="8520602" cy="3361652"/>
          </a:xfrm>
        </p:spPr>
        <p:txBody>
          <a:bodyPr anchor="ctr"/>
          <a:lstStyle/>
          <a:p>
            <a:pPr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Diagrammes statiques</a:t>
            </a: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classes.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d’objets.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paquets.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composants.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déploiement.</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structure composite.</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profils.</a:t>
            </a:r>
          </a:p>
        </p:txBody>
      </p:sp>
    </p:spTree>
    <p:extLst>
      <p:ext uri="{BB962C8B-B14F-4D97-AF65-F5344CB8AC3E}">
        <p14:creationId xmlns:p14="http://schemas.microsoft.com/office/powerpoint/2010/main" val="28010613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2" name="Image 1">
            <a:extLst>
              <a:ext uri="{FF2B5EF4-FFF2-40B4-BE49-F238E27FC236}">
                <a16:creationId xmlns:a16="http://schemas.microsoft.com/office/drawing/2014/main" id="{69705215-92B5-314F-A0AB-A2CDE96EC5AD}"/>
              </a:ext>
            </a:extLst>
          </p:cNvPr>
          <p:cNvPicPr>
            <a:picLocks noChangeAspect="1"/>
          </p:cNvPicPr>
          <p:nvPr/>
        </p:nvPicPr>
        <p:blipFill>
          <a:blip r:embed="rId4"/>
          <a:stretch>
            <a:fillRect/>
          </a:stretch>
        </p:blipFill>
        <p:spPr>
          <a:xfrm>
            <a:off x="1875842" y="1753634"/>
            <a:ext cx="6274227" cy="3129732"/>
          </a:xfrm>
          <a:prstGeom prst="rect">
            <a:avLst/>
          </a:prstGeom>
        </p:spPr>
      </p:pic>
      <p:sp>
        <p:nvSpPr>
          <p:cNvPr id="10" name="Shape 90">
            <a:extLst>
              <a:ext uri="{FF2B5EF4-FFF2-40B4-BE49-F238E27FC236}">
                <a16:creationId xmlns:a16="http://schemas.microsoft.com/office/drawing/2014/main" id="{D4F06767-2AEE-7D40-9008-6AEC7EE8662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b. Les différents types de diagrammes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CB4F22EE-5502-7846-A956-75260860828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B119514F-CC15-424F-AE52-888406BA7CC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00CCC92D-160E-9C4F-AEC8-852614FFFE50}"/>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063AC338-2472-B54E-B9F3-AE663A4FD994}"/>
              </a:ext>
            </a:extLst>
          </p:cNvPr>
          <p:cNvSpPr>
            <a:spLocks noGrp="1"/>
          </p:cNvSpPr>
          <p:nvPr>
            <p:ph type="body" idx="1"/>
          </p:nvPr>
        </p:nvSpPr>
        <p:spPr>
          <a:xfrm>
            <a:off x="343049" y="1238023"/>
            <a:ext cx="8520602" cy="515611"/>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Diagramme UML des diagrammes UML</a:t>
            </a: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229289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B4646363-4809-5B4D-A487-0D8AB956F27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3223C635-EEF7-5D47-A79E-0701D5C7761D}"/>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5F1F2364-C248-B54F-B11B-DEA89D976003}"/>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8186EF1D-67E3-7F43-A57C-99DD976EA1B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8C9B8AEA-AF51-ED4F-9E51-54CABC6720B3}"/>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Suite à l’invention du </a:t>
            </a:r>
            <a:r>
              <a:rPr lang="fr-FR" sz="2000" b="1" dirty="0">
                <a:solidFill>
                  <a:schemeClr val="tx1"/>
                </a:solidFill>
                <a:latin typeface="Century Gothic" panose="020B0502020202020204" pitchFamily="34" charset="0"/>
                <a:ea typeface="Century Gothic"/>
                <a:cs typeface="Century Gothic"/>
                <a:sym typeface="Century Gothic"/>
              </a:rPr>
              <a:t>circuit intégré</a:t>
            </a:r>
            <a:r>
              <a:rPr lang="fr-FR" sz="2000" dirty="0">
                <a:solidFill>
                  <a:schemeClr val="tx1"/>
                </a:solidFill>
                <a:latin typeface="Century Gothic" panose="020B0502020202020204" pitchFamily="34" charset="0"/>
                <a:ea typeface="Century Gothic"/>
                <a:cs typeface="Century Gothic"/>
                <a:sym typeface="Century Gothic"/>
              </a:rPr>
              <a:t> et du </a:t>
            </a:r>
            <a:r>
              <a:rPr lang="fr-FR" sz="2000" b="1" dirty="0">
                <a:solidFill>
                  <a:schemeClr val="tx1"/>
                </a:solidFill>
                <a:latin typeface="Century Gothic" panose="020B0502020202020204" pitchFamily="34" charset="0"/>
                <a:ea typeface="Century Gothic"/>
                <a:cs typeface="Century Gothic"/>
                <a:sym typeface="Century Gothic"/>
              </a:rPr>
              <a:t>microprocesseur</a:t>
            </a:r>
            <a:r>
              <a:rPr lang="fr-FR" sz="2000" dirty="0">
                <a:solidFill>
                  <a:schemeClr val="tx1"/>
                </a:solidFill>
                <a:latin typeface="Century Gothic" panose="020B0502020202020204" pitchFamily="34" charset="0"/>
                <a:ea typeface="Century Gothic"/>
                <a:cs typeface="Century Gothic"/>
                <a:sym typeface="Century Gothic"/>
              </a:rPr>
              <a:t>, les ordinateurs ont vu leurs capacités considérablement augmenter.</a:t>
            </a: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marL="0" lvl="0" indent="0" algn="l">
              <a:buClr>
                <a:srgbClr val="000000"/>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Parallèlement ils ont fait leur apparition dans la </a:t>
            </a:r>
            <a:r>
              <a:rPr lang="fr-FR" sz="2000" b="1" dirty="0">
                <a:solidFill>
                  <a:schemeClr val="tx1"/>
                </a:solidFill>
                <a:latin typeface="Century Gothic" panose="020B0502020202020204" pitchFamily="34" charset="0"/>
                <a:ea typeface="Century Gothic"/>
                <a:cs typeface="Century Gothic"/>
                <a:sym typeface="Century Gothic"/>
              </a:rPr>
              <a:t>société</a:t>
            </a:r>
            <a:r>
              <a:rPr lang="fr-FR" sz="2000" dirty="0">
                <a:solidFill>
                  <a:schemeClr val="tx1"/>
                </a:solidFill>
                <a:latin typeface="Century Gothic" panose="020B0502020202020204" pitchFamily="34" charset="0"/>
                <a:ea typeface="Century Gothic"/>
                <a:cs typeface="Century Gothic"/>
                <a:sym typeface="Century Gothic"/>
              </a:rPr>
              <a:t> : industrie, universités puis foyers.</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16999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2" name="Image 1">
            <a:extLst>
              <a:ext uri="{FF2B5EF4-FFF2-40B4-BE49-F238E27FC236}">
                <a16:creationId xmlns:a16="http://schemas.microsoft.com/office/drawing/2014/main" id="{34681262-F791-1D49-B1C3-7B0634E0CB53}"/>
              </a:ext>
            </a:extLst>
          </p:cNvPr>
          <p:cNvPicPr>
            <a:picLocks noChangeAspect="1"/>
          </p:cNvPicPr>
          <p:nvPr/>
        </p:nvPicPr>
        <p:blipFill>
          <a:blip r:embed="rId4"/>
          <a:stretch>
            <a:fillRect/>
          </a:stretch>
        </p:blipFill>
        <p:spPr>
          <a:xfrm>
            <a:off x="2731982" y="2438159"/>
            <a:ext cx="4831882" cy="2248167"/>
          </a:xfrm>
          <a:prstGeom prst="rect">
            <a:avLst/>
          </a:prstGeom>
        </p:spPr>
      </p:pic>
      <p:sp>
        <p:nvSpPr>
          <p:cNvPr id="11" name="Shape 90">
            <a:extLst>
              <a:ext uri="{FF2B5EF4-FFF2-40B4-BE49-F238E27FC236}">
                <a16:creationId xmlns:a16="http://schemas.microsoft.com/office/drawing/2014/main" id="{8F211B4E-833A-E445-AEDE-12AEE14AA81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b. Les différents types de diagrammes</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2D28B649-04F0-0B4B-BF70-6692D7268E31}"/>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443AD7B4-51BE-4B43-92B5-9D360BF24CC7}"/>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D4071EB7-8FA7-1748-BB94-3E05B932B79B}"/>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79E9AD88-AFB4-C240-A30F-50292DC29BB8}"/>
              </a:ext>
            </a:extLst>
          </p:cNvPr>
          <p:cNvSpPr>
            <a:spLocks noGrp="1"/>
          </p:cNvSpPr>
          <p:nvPr>
            <p:ph type="body" idx="1"/>
          </p:nvPr>
        </p:nvSpPr>
        <p:spPr>
          <a:xfrm>
            <a:off x="343049" y="1238023"/>
            <a:ext cx="8520602" cy="828618"/>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Dans le cas présent, nous étudierons : </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Diagramme de classes.</a:t>
            </a:r>
          </a:p>
        </p:txBody>
      </p:sp>
    </p:spTree>
    <p:extLst>
      <p:ext uri="{BB962C8B-B14F-4D97-AF65-F5344CB8AC3E}">
        <p14:creationId xmlns:p14="http://schemas.microsoft.com/office/powerpoint/2010/main" val="276068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0877FDD2-087D-A040-A640-482E9715F03F}"/>
              </a:ext>
            </a:extLst>
          </p:cNvPr>
          <p:cNvPicPr>
            <a:picLocks noChangeAspect="1"/>
          </p:cNvPicPr>
          <p:nvPr/>
        </p:nvPicPr>
        <p:blipFill>
          <a:blip r:embed="rId4"/>
          <a:stretch>
            <a:fillRect/>
          </a:stretch>
        </p:blipFill>
        <p:spPr>
          <a:xfrm>
            <a:off x="8185275" y="4180138"/>
            <a:ext cx="635000" cy="635000"/>
          </a:xfrm>
          <a:prstGeom prst="rect">
            <a:avLst/>
          </a:prstGeom>
        </p:spPr>
      </p:pic>
      <p:sp>
        <p:nvSpPr>
          <p:cNvPr id="11" name="Espace réservé du texte 2">
            <a:extLst>
              <a:ext uri="{FF2B5EF4-FFF2-40B4-BE49-F238E27FC236}">
                <a16:creationId xmlns:a16="http://schemas.microsoft.com/office/drawing/2014/main" id="{8DC4DE39-D920-FE47-9033-10A6A8DDE7F1}"/>
              </a:ext>
            </a:extLst>
          </p:cNvPr>
          <p:cNvSpPr>
            <a:spLocks noGrp="1"/>
          </p:cNvSpPr>
          <p:nvPr>
            <p:ph type="body" idx="1"/>
          </p:nvPr>
        </p:nvSpPr>
        <p:spPr>
          <a:xfrm>
            <a:off x="343049" y="1238023"/>
            <a:ext cx="8520602" cy="3361652"/>
          </a:xfrm>
        </p:spPr>
        <p:txBody>
          <a:bodyPr anchor="ctr"/>
          <a:lstStyle/>
          <a:p>
            <a:pPr indent="-317500" algn="l">
              <a:buClr>
                <a:srgbClr val="F1C232"/>
              </a:buClr>
              <a:buSzPts val="2000"/>
              <a:buFont typeface="Century Gothic"/>
              <a:buChar char="●"/>
            </a:pPr>
            <a:r>
              <a:rPr lang="fr-FR" sz="2000" b="1" dirty="0" err="1">
                <a:solidFill>
                  <a:schemeClr val="tx1"/>
                </a:solidFill>
                <a:latin typeface="Century Gothic" panose="020B0502020202020204" pitchFamily="34" charset="0"/>
                <a:ea typeface="Century Gothic"/>
                <a:cs typeface="Century Gothic"/>
                <a:sym typeface="Century Gothic"/>
              </a:rPr>
              <a:t>ArgoUML</a:t>
            </a:r>
            <a:endParaRPr lang="fr-FR" sz="2000" b="1" dirty="0">
              <a:solidFill>
                <a:schemeClr val="tx1"/>
              </a:solidFill>
              <a:latin typeface="Century Gothic" panose="020B0502020202020204" pitchFamily="34" charset="0"/>
              <a:ea typeface="Century Gothic"/>
              <a:cs typeface="Century Gothic"/>
              <a:sym typeface="Century Gothic"/>
            </a:endParaRPr>
          </a:p>
          <a:p>
            <a:pPr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Logiciel de création de diagrammes UML.</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Logiciel libre développé en JAVA.</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Multiplateforme</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Support de 7 types de diagrammes.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Génération de code à partir des diagrammes</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Génération des diagrammes à partir du code</a:t>
            </a:r>
          </a:p>
        </p:txBody>
      </p:sp>
      <p:sp>
        <p:nvSpPr>
          <p:cNvPr id="13" name="Shape 90">
            <a:extLst>
              <a:ext uri="{FF2B5EF4-FFF2-40B4-BE49-F238E27FC236}">
                <a16:creationId xmlns:a16="http://schemas.microsoft.com/office/drawing/2014/main" id="{C3CAFA26-BE79-E54A-AAE9-DAE5638DEA84}"/>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c. Outils</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D12BAE1E-EEF4-EC47-81E7-93B3B3864E0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7AFD8E61-DBB4-0A44-85F3-9A793A36F20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3FFC2426-6C8F-E44A-8E8B-21578944A589}"/>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157125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0877FDD2-087D-A040-A640-482E9715F03F}"/>
              </a:ext>
            </a:extLst>
          </p:cNvPr>
          <p:cNvPicPr>
            <a:picLocks noChangeAspect="1"/>
          </p:cNvPicPr>
          <p:nvPr/>
        </p:nvPicPr>
        <p:blipFill>
          <a:blip r:embed="rId4"/>
          <a:stretch>
            <a:fillRect/>
          </a:stretch>
        </p:blipFill>
        <p:spPr>
          <a:xfrm>
            <a:off x="8185275" y="4180138"/>
            <a:ext cx="635000" cy="635000"/>
          </a:xfrm>
          <a:prstGeom prst="rect">
            <a:avLst/>
          </a:prstGeom>
        </p:spPr>
      </p:pic>
      <p:sp>
        <p:nvSpPr>
          <p:cNvPr id="11" name="Espace réservé du texte 2">
            <a:extLst>
              <a:ext uri="{FF2B5EF4-FFF2-40B4-BE49-F238E27FC236}">
                <a16:creationId xmlns:a16="http://schemas.microsoft.com/office/drawing/2014/main" id="{33D8BC65-1B10-C544-845C-B2F172EBB366}"/>
              </a:ext>
            </a:extLst>
          </p:cNvPr>
          <p:cNvSpPr>
            <a:spLocks noGrp="1"/>
          </p:cNvSpPr>
          <p:nvPr>
            <p:ph type="body" idx="1"/>
          </p:nvPr>
        </p:nvSpPr>
        <p:spPr>
          <a:xfrm>
            <a:off x="343049" y="1238023"/>
            <a:ext cx="8520602" cy="3361652"/>
          </a:xfrm>
        </p:spPr>
        <p:txBody>
          <a:bodyPr anchor="ctr"/>
          <a:lstStyle/>
          <a:p>
            <a:pPr indent="-317500" algn="l">
              <a:buClr>
                <a:srgbClr val="F1C232"/>
              </a:buClr>
              <a:buSzPts val="2000"/>
              <a:buFont typeface="Century Gothic"/>
              <a:buChar char="●"/>
            </a:pPr>
            <a:r>
              <a:rPr lang="fr-FR" sz="2000" b="1" dirty="0" err="1">
                <a:solidFill>
                  <a:schemeClr val="tx1"/>
                </a:solidFill>
                <a:latin typeface="Century Gothic" panose="020B0502020202020204" pitchFamily="34" charset="0"/>
                <a:ea typeface="Century Gothic"/>
                <a:cs typeface="Century Gothic"/>
                <a:sym typeface="Century Gothic"/>
              </a:rPr>
              <a:t>ArgoUML</a:t>
            </a:r>
            <a:endParaRPr lang="fr-FR" sz="2000" b="1" dirty="0">
              <a:solidFill>
                <a:schemeClr val="tx1"/>
              </a:solidFill>
              <a:latin typeface="Century Gothic" panose="020B0502020202020204" pitchFamily="34" charset="0"/>
              <a:ea typeface="Century Gothic"/>
              <a:cs typeface="Century Gothic"/>
              <a:sym typeface="Century Gothic"/>
            </a:endParaRPr>
          </a:p>
          <a:p>
            <a:pPr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Téléchargement : </a:t>
            </a:r>
            <a:r>
              <a:rPr lang="fr-FR" sz="2000" dirty="0">
                <a:solidFill>
                  <a:schemeClr val="tx1"/>
                </a:solidFill>
                <a:latin typeface="Century Gothic" panose="020B0502020202020204" pitchFamily="34" charset="0"/>
                <a:ea typeface="Century Gothic"/>
                <a:cs typeface="Century Gothic"/>
                <a:sym typeface="Century Gothic"/>
                <a:hlinkClick r:id="rId5"/>
              </a:rPr>
              <a:t>http://argouml.tigris.org/</a:t>
            </a:r>
            <a:endParaRPr lang="fr-FR" sz="2000" dirty="0">
              <a:solidFill>
                <a:schemeClr val="tx1"/>
              </a:solidFill>
              <a:latin typeface="Century Gothic" panose="020B0502020202020204" pitchFamily="34" charset="0"/>
              <a:ea typeface="Century Gothic"/>
              <a:cs typeface="Century Gothic"/>
              <a:sym typeface="Century Gothic"/>
            </a:endParaRPr>
          </a:p>
        </p:txBody>
      </p:sp>
      <p:sp>
        <p:nvSpPr>
          <p:cNvPr id="13" name="Shape 90">
            <a:extLst>
              <a:ext uri="{FF2B5EF4-FFF2-40B4-BE49-F238E27FC236}">
                <a16:creationId xmlns:a16="http://schemas.microsoft.com/office/drawing/2014/main" id="{104BA04C-7273-0B4E-9DB9-2C99A410E39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Présentation de l’UML</a:t>
            </a:r>
          </a:p>
          <a:p>
            <a:pPr>
              <a:buSzPts val="1485"/>
            </a:pPr>
            <a:r>
              <a:rPr lang="fr-FR" sz="1925" b="1" dirty="0">
                <a:latin typeface="Century Gothic" panose="020B0502020202020204" pitchFamily="34" charset="0"/>
                <a:ea typeface="Century Gothic"/>
                <a:cs typeface="Century Gothic"/>
                <a:sym typeface="Century Gothic"/>
              </a:rPr>
              <a:t>c. Outils</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26104417-8184-CB4B-9E10-EAA89D3A6E3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149EA656-E461-B647-9C24-99511194505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100D9D70-0580-F64F-ADFB-A7F1ACD2A18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777810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731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2. Diagramme de classe</a:t>
            </a:r>
          </a:p>
        </p:txBody>
      </p:sp>
    </p:spTree>
    <p:extLst>
      <p:ext uri="{BB962C8B-B14F-4D97-AF65-F5344CB8AC3E}">
        <p14:creationId xmlns:p14="http://schemas.microsoft.com/office/powerpoint/2010/main" val="887654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1A5F4721-36A6-2147-BD1C-E77EE3992AAE}"/>
              </a:ext>
            </a:extLst>
          </p:cNvPr>
          <p:cNvPicPr>
            <a:picLocks noChangeAspect="1"/>
          </p:cNvPicPr>
          <p:nvPr/>
        </p:nvPicPr>
        <p:blipFill>
          <a:blip r:embed="rId4"/>
          <a:stretch>
            <a:fillRect/>
          </a:stretch>
        </p:blipFill>
        <p:spPr>
          <a:xfrm>
            <a:off x="3789208" y="3575526"/>
            <a:ext cx="3943560" cy="1219735"/>
          </a:xfrm>
          <a:prstGeom prst="rect">
            <a:avLst/>
          </a:prstGeom>
        </p:spPr>
      </p:pic>
      <p:sp>
        <p:nvSpPr>
          <p:cNvPr id="10" name="Espace réservé du texte 2">
            <a:extLst>
              <a:ext uri="{FF2B5EF4-FFF2-40B4-BE49-F238E27FC236}">
                <a16:creationId xmlns:a16="http://schemas.microsoft.com/office/drawing/2014/main" id="{5D55E19A-FF1A-9B43-9099-49DFFA2CBA21}"/>
              </a:ext>
            </a:extLst>
          </p:cNvPr>
          <p:cNvSpPr>
            <a:spLocks noGrp="1"/>
          </p:cNvSpPr>
          <p:nvPr>
            <p:ph type="body" idx="1"/>
          </p:nvPr>
        </p:nvSpPr>
        <p:spPr>
          <a:xfrm>
            <a:off x="343049" y="1238023"/>
            <a:ext cx="8520602" cy="2337503"/>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Classe : </a:t>
            </a:r>
            <a:r>
              <a:rPr lang="fr-FR" sz="2000" dirty="0">
                <a:solidFill>
                  <a:schemeClr val="tx1"/>
                </a:solidFill>
                <a:latin typeface="Century Gothic" panose="020B0502020202020204" pitchFamily="34" charset="0"/>
                <a:ea typeface="Century Gothic"/>
                <a:cs typeface="Century Gothic"/>
                <a:sym typeface="Century Gothic"/>
              </a:rPr>
              <a:t>est au minimum décrite par un </a:t>
            </a:r>
            <a:r>
              <a:rPr lang="fr-FR" sz="2000" b="1" dirty="0">
                <a:solidFill>
                  <a:schemeClr val="tx1"/>
                </a:solidFill>
                <a:latin typeface="Century Gothic" panose="020B0502020202020204" pitchFamily="34" charset="0"/>
                <a:ea typeface="Century Gothic"/>
                <a:cs typeface="Century Gothic"/>
                <a:sym typeface="Century Gothic"/>
              </a:rPr>
              <a:t>nom.</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Graphiquement, elle est représentée par un </a:t>
            </a:r>
            <a:r>
              <a:rPr lang="fr-FR" sz="2000" b="1" dirty="0">
                <a:solidFill>
                  <a:schemeClr val="tx1"/>
                </a:solidFill>
                <a:latin typeface="Century Gothic" panose="020B0502020202020204" pitchFamily="34" charset="0"/>
                <a:ea typeface="Century Gothic"/>
                <a:cs typeface="Century Gothic"/>
                <a:sym typeface="Century Gothic"/>
              </a:rPr>
              <a:t>rectangle</a:t>
            </a:r>
            <a:r>
              <a:rPr lang="fr-FR" sz="2000" dirty="0">
                <a:solidFill>
                  <a:schemeClr val="tx1"/>
                </a:solidFill>
                <a:latin typeface="Century Gothic" panose="020B0502020202020204" pitchFamily="34" charset="0"/>
                <a:ea typeface="Century Gothic"/>
                <a:cs typeface="Century Gothic"/>
                <a:sym typeface="Century Gothic"/>
              </a:rPr>
              <a:t>, éventuellement divisé en </a:t>
            </a:r>
            <a:r>
              <a:rPr lang="fr-FR" sz="2000" b="1" dirty="0">
                <a:solidFill>
                  <a:schemeClr val="tx1"/>
                </a:solidFill>
                <a:latin typeface="Century Gothic" panose="020B0502020202020204" pitchFamily="34" charset="0"/>
                <a:ea typeface="Century Gothic"/>
                <a:cs typeface="Century Gothic"/>
                <a:sym typeface="Century Gothic"/>
              </a:rPr>
              <a:t>3 parties </a:t>
            </a:r>
            <a:r>
              <a:rPr lang="fr-FR" sz="2000" dirty="0">
                <a:solidFill>
                  <a:schemeClr val="tx1"/>
                </a:solidFill>
                <a:latin typeface="Century Gothic" panose="020B0502020202020204" pitchFamily="34" charset="0"/>
                <a:ea typeface="Century Gothic"/>
                <a:cs typeface="Century Gothic"/>
                <a:sym typeface="Century Gothic"/>
              </a:rPr>
              <a:t>: son </a:t>
            </a:r>
            <a:r>
              <a:rPr lang="fr-FR" sz="2000" b="1" dirty="0">
                <a:solidFill>
                  <a:schemeClr val="tx1"/>
                </a:solidFill>
                <a:latin typeface="Century Gothic" panose="020B0502020202020204" pitchFamily="34" charset="0"/>
                <a:ea typeface="Century Gothic"/>
                <a:cs typeface="Century Gothic"/>
                <a:sym typeface="Century Gothic"/>
              </a:rPr>
              <a:t>nom</a:t>
            </a:r>
            <a:r>
              <a:rPr lang="fr-FR" sz="2000" dirty="0">
                <a:solidFill>
                  <a:schemeClr val="tx1"/>
                </a:solidFill>
                <a:latin typeface="Century Gothic" panose="020B0502020202020204" pitchFamily="34" charset="0"/>
                <a:ea typeface="Century Gothic"/>
                <a:cs typeface="Century Gothic"/>
                <a:sym typeface="Century Gothic"/>
              </a:rPr>
              <a:t>, ses </a:t>
            </a:r>
            <a:r>
              <a:rPr lang="fr-FR" sz="2000" b="1" dirty="0">
                <a:solidFill>
                  <a:schemeClr val="tx1"/>
                </a:solidFill>
                <a:latin typeface="Century Gothic" panose="020B0502020202020204" pitchFamily="34" charset="0"/>
                <a:ea typeface="Century Gothic"/>
                <a:cs typeface="Century Gothic"/>
                <a:sym typeface="Century Gothic"/>
              </a:rPr>
              <a:t>attributs</a:t>
            </a:r>
            <a:r>
              <a:rPr lang="fr-FR" sz="2000" dirty="0">
                <a:solidFill>
                  <a:schemeClr val="tx1"/>
                </a:solidFill>
                <a:latin typeface="Century Gothic" panose="020B0502020202020204" pitchFamily="34" charset="0"/>
                <a:ea typeface="Century Gothic"/>
                <a:cs typeface="Century Gothic"/>
                <a:sym typeface="Century Gothic"/>
              </a:rPr>
              <a:t> et ses </a:t>
            </a:r>
            <a:r>
              <a:rPr lang="fr-FR" sz="2000" b="1" dirty="0">
                <a:solidFill>
                  <a:schemeClr val="tx1"/>
                </a:solidFill>
                <a:latin typeface="Century Gothic" panose="020B0502020202020204" pitchFamily="34" charset="0"/>
                <a:ea typeface="Century Gothic"/>
                <a:cs typeface="Century Gothic"/>
                <a:sym typeface="Century Gothic"/>
              </a:rPr>
              <a:t>opérations</a:t>
            </a:r>
            <a:r>
              <a:rPr lang="fr-FR" sz="2000" dirty="0">
                <a:solidFill>
                  <a:schemeClr val="tx1"/>
                </a:solidFill>
                <a:latin typeface="Century Gothic" panose="020B0502020202020204" pitchFamily="34" charset="0"/>
                <a:ea typeface="Century Gothic"/>
                <a:cs typeface="Century Gothic"/>
                <a:sym typeface="Century Gothic"/>
              </a:rPr>
              <a:t>.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appelle membres de la classe ses attributs et méthodes.</a:t>
            </a:r>
          </a:p>
        </p:txBody>
      </p:sp>
      <p:sp>
        <p:nvSpPr>
          <p:cNvPr id="11" name="Shape 90">
            <a:extLst>
              <a:ext uri="{FF2B5EF4-FFF2-40B4-BE49-F238E27FC236}">
                <a16:creationId xmlns:a16="http://schemas.microsoft.com/office/drawing/2014/main" id="{C3A594AD-8F6D-4A49-BA22-68EC73BE377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a. Les classes</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195454F0-C09C-0846-A072-B76B5691188A}"/>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F524F37B-71C9-7840-8BFE-4B62B0E5D6CD}"/>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EAC60692-2EF4-F54E-B7AA-93E6802FFBF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465829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Espace réservé du texte 2">
            <a:extLst>
              <a:ext uri="{FF2B5EF4-FFF2-40B4-BE49-F238E27FC236}">
                <a16:creationId xmlns:a16="http://schemas.microsoft.com/office/drawing/2014/main" id="{8815DD75-55FE-FD4D-94A4-D4829B5C67FE}"/>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Chaque </a:t>
            </a:r>
            <a:r>
              <a:rPr lang="fr-FR" sz="2000" b="1" dirty="0">
                <a:solidFill>
                  <a:schemeClr val="tx1"/>
                </a:solidFill>
                <a:latin typeface="Century Gothic" panose="020B0502020202020204" pitchFamily="34" charset="0"/>
                <a:ea typeface="Century Gothic"/>
                <a:cs typeface="Century Gothic"/>
                <a:sym typeface="Century Gothic"/>
              </a:rPr>
              <a:t>attribut</a:t>
            </a:r>
            <a:r>
              <a:rPr lang="fr-FR" sz="2000" dirty="0">
                <a:solidFill>
                  <a:schemeClr val="tx1"/>
                </a:solidFill>
                <a:latin typeface="Century Gothic" panose="020B0502020202020204" pitchFamily="34" charset="0"/>
                <a:ea typeface="Century Gothic"/>
                <a:cs typeface="Century Gothic"/>
                <a:sym typeface="Century Gothic"/>
              </a:rPr>
              <a:t> est décrit au moins par un </a:t>
            </a:r>
            <a:r>
              <a:rPr lang="fr-FR" sz="2000" b="1" dirty="0">
                <a:solidFill>
                  <a:schemeClr val="tx1"/>
                </a:solidFill>
                <a:latin typeface="Century Gothic" panose="020B0502020202020204" pitchFamily="34" charset="0"/>
                <a:ea typeface="Century Gothic"/>
                <a:cs typeface="Century Gothic"/>
                <a:sym typeface="Century Gothic"/>
              </a:rPr>
              <a:t>nom</a:t>
            </a:r>
            <a:r>
              <a:rPr lang="fr-FR" sz="2000" dirty="0">
                <a:solidFill>
                  <a:schemeClr val="tx1"/>
                </a:solidFill>
                <a:latin typeface="Century Gothic" panose="020B0502020202020204" pitchFamily="34" charset="0"/>
                <a:ea typeface="Century Gothic"/>
                <a:cs typeface="Century Gothic"/>
                <a:sym typeface="Century Gothic"/>
              </a:rPr>
              <a:t> et par un </a:t>
            </a:r>
            <a:r>
              <a:rPr lang="fr-FR" sz="2000" b="1" dirty="0">
                <a:solidFill>
                  <a:schemeClr val="tx1"/>
                </a:solidFill>
                <a:latin typeface="Century Gothic" panose="020B0502020202020204" pitchFamily="34" charset="0"/>
                <a:ea typeface="Century Gothic"/>
                <a:cs typeface="Century Gothic"/>
                <a:sym typeface="Century Gothic"/>
              </a:rPr>
              <a:t>type</a:t>
            </a:r>
            <a:r>
              <a:rPr lang="fr-FR" sz="2000" dirty="0">
                <a:solidFill>
                  <a:schemeClr val="tx1"/>
                </a:solidFill>
                <a:latin typeface="Century Gothic" panose="020B0502020202020204" pitchFamily="34" charset="0"/>
                <a:ea typeface="Century Gothic"/>
                <a:cs typeface="Century Gothic"/>
                <a:sym typeface="Century Gothic"/>
              </a:rPr>
              <a:t>.</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a:t>
            </a:r>
            <a:r>
              <a:rPr lang="fr-FR" sz="2000" b="1" dirty="0">
                <a:solidFill>
                  <a:schemeClr val="tx1"/>
                </a:solidFill>
                <a:latin typeface="Century Gothic" panose="020B0502020202020204" pitchFamily="34" charset="0"/>
                <a:ea typeface="Century Gothic"/>
                <a:cs typeface="Century Gothic"/>
                <a:sym typeface="Century Gothic"/>
              </a:rPr>
              <a:t>méthode</a:t>
            </a:r>
            <a:r>
              <a:rPr lang="fr-FR" sz="2000" dirty="0">
                <a:solidFill>
                  <a:schemeClr val="tx1"/>
                </a:solidFill>
                <a:latin typeface="Century Gothic" panose="020B0502020202020204" pitchFamily="34" charset="0"/>
                <a:ea typeface="Century Gothic"/>
                <a:cs typeface="Century Gothic"/>
                <a:sym typeface="Century Gothic"/>
              </a:rPr>
              <a:t>, est décrite au moins par un </a:t>
            </a:r>
            <a:r>
              <a:rPr lang="fr-FR" sz="2000" b="1" dirty="0">
                <a:solidFill>
                  <a:schemeClr val="tx1"/>
                </a:solidFill>
                <a:latin typeface="Century Gothic" panose="020B0502020202020204" pitchFamily="34" charset="0"/>
                <a:ea typeface="Century Gothic"/>
                <a:cs typeface="Century Gothic"/>
                <a:sym typeface="Century Gothic"/>
              </a:rPr>
              <a:t>nom</a:t>
            </a:r>
            <a:r>
              <a:rPr lang="fr-FR" sz="2000" dirty="0">
                <a:solidFill>
                  <a:schemeClr val="tx1"/>
                </a:solidFill>
                <a:latin typeface="Century Gothic" panose="020B0502020202020204" pitchFamily="34" charset="0"/>
                <a:ea typeface="Century Gothic"/>
                <a:cs typeface="Century Gothic"/>
                <a:sym typeface="Century Gothic"/>
              </a:rPr>
              <a:t>, par un ensemble d’</a:t>
            </a:r>
            <a:r>
              <a:rPr lang="fr-FR" sz="2000" b="1" dirty="0">
                <a:solidFill>
                  <a:schemeClr val="tx1"/>
                </a:solidFill>
                <a:latin typeface="Century Gothic" panose="020B0502020202020204" pitchFamily="34" charset="0"/>
                <a:ea typeface="Century Gothic"/>
                <a:cs typeface="Century Gothic"/>
                <a:sym typeface="Century Gothic"/>
              </a:rPr>
              <a:t>arguments</a:t>
            </a:r>
            <a:r>
              <a:rPr lang="fr-FR" sz="2000" dirty="0">
                <a:solidFill>
                  <a:schemeClr val="tx1"/>
                </a:solidFill>
                <a:latin typeface="Century Gothic" panose="020B0502020202020204" pitchFamily="34" charset="0"/>
                <a:ea typeface="Century Gothic"/>
                <a:cs typeface="Century Gothic"/>
                <a:sym typeface="Century Gothic"/>
              </a:rPr>
              <a:t> et par un </a:t>
            </a:r>
            <a:r>
              <a:rPr lang="fr-FR" sz="2000" b="1" dirty="0">
                <a:solidFill>
                  <a:schemeClr val="tx1"/>
                </a:solidFill>
                <a:latin typeface="Century Gothic" panose="020B0502020202020204" pitchFamily="34" charset="0"/>
                <a:ea typeface="Century Gothic"/>
                <a:cs typeface="Century Gothic"/>
                <a:sym typeface="Century Gothic"/>
              </a:rPr>
              <a:t>type de retour</a:t>
            </a:r>
            <a:r>
              <a:rPr lang="fr-FR" sz="2000" dirty="0">
                <a:solidFill>
                  <a:schemeClr val="tx1"/>
                </a:solidFill>
                <a:latin typeface="Century Gothic" panose="020B0502020202020204" pitchFamily="34" charset="0"/>
                <a:ea typeface="Century Gothic"/>
                <a:cs typeface="Century Gothic"/>
                <a:sym typeface="Century Gothic"/>
              </a:rPr>
              <a:t>. Chaque argument est décrit par un nom et un type de données. </a:t>
            </a:r>
          </a:p>
        </p:txBody>
      </p:sp>
      <p:sp>
        <p:nvSpPr>
          <p:cNvPr id="14" name="Shape 90">
            <a:extLst>
              <a:ext uri="{FF2B5EF4-FFF2-40B4-BE49-F238E27FC236}">
                <a16:creationId xmlns:a16="http://schemas.microsoft.com/office/drawing/2014/main" id="{76BAE9C7-A311-9B49-9D1F-06FD3D18459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b. Les membres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739D2ABB-5D57-1044-8CD2-E0443CB839CF}"/>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76D12261-6334-2C41-93EA-795A39999CAB}"/>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FC284DD9-C6CA-BE47-94E8-F789C361CB37}"/>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345728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E83A3A77-93AF-984E-95DC-FD53E59F8E6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b. Les membres de classe</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80F22933-6FDC-334B-9CFA-1526EB2258A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D61FBD46-1058-A440-8821-AAF9F6586E54}"/>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A21E24D3-5546-8F48-8245-F9DFFC1F871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EED41329-633C-CF45-A3BC-69883C5C0EB7}"/>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 niveau de visibilité́ est également attribué à chaque membre : </a:t>
            </a:r>
          </a:p>
          <a:p>
            <a:pPr lvl="1"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public</a:t>
            </a:r>
            <a:r>
              <a:rPr lang="fr-FR" sz="2000" dirty="0">
                <a:solidFill>
                  <a:schemeClr val="tx1"/>
                </a:solidFill>
                <a:latin typeface="Century Gothic" panose="020B0502020202020204" pitchFamily="34" charset="0"/>
                <a:ea typeface="Century Gothic"/>
                <a:cs typeface="Century Gothic"/>
                <a:sym typeface="Century Gothic"/>
              </a:rPr>
              <a:t> (noté par +), le membre est visible par toutes les classes</a:t>
            </a:r>
          </a:p>
          <a:p>
            <a:pPr lvl="1"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privé</a:t>
            </a:r>
            <a:r>
              <a:rPr lang="fr-FR" sz="2000" dirty="0">
                <a:solidFill>
                  <a:schemeClr val="tx1"/>
                </a:solidFill>
                <a:latin typeface="Century Gothic" panose="020B0502020202020204" pitchFamily="34" charset="0"/>
                <a:ea typeface="Century Gothic"/>
                <a:cs typeface="Century Gothic"/>
                <a:sym typeface="Century Gothic"/>
              </a:rPr>
              <a:t> (noté par -), le membre n’est visible par aucune classe sauf celle qui le contient</a:t>
            </a:r>
          </a:p>
          <a:p>
            <a:pPr lvl="1"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protégé́</a:t>
            </a:r>
            <a:r>
              <a:rPr lang="fr-FR" sz="2000" dirty="0">
                <a:solidFill>
                  <a:schemeClr val="tx1"/>
                </a:solidFill>
                <a:latin typeface="Century Gothic" panose="020B0502020202020204" pitchFamily="34" charset="0"/>
                <a:ea typeface="Century Gothic"/>
                <a:cs typeface="Century Gothic"/>
                <a:sym typeface="Century Gothic"/>
              </a:rPr>
              <a:t> (noté par #), le membre est visible par toutes les sous-classes de celle qui le contient</a:t>
            </a:r>
          </a:p>
        </p:txBody>
      </p:sp>
    </p:spTree>
    <p:extLst>
      <p:ext uri="{BB962C8B-B14F-4D97-AF65-F5344CB8AC3E}">
        <p14:creationId xmlns:p14="http://schemas.microsoft.com/office/powerpoint/2010/main" val="3898095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10" name="Image 9">
            <a:extLst>
              <a:ext uri="{FF2B5EF4-FFF2-40B4-BE49-F238E27FC236}">
                <a16:creationId xmlns:a16="http://schemas.microsoft.com/office/drawing/2014/main" id="{3B6DBEC9-2042-AE4F-A326-A6C231147264}"/>
              </a:ext>
            </a:extLst>
          </p:cNvPr>
          <p:cNvPicPr>
            <a:picLocks noChangeAspect="1"/>
          </p:cNvPicPr>
          <p:nvPr/>
        </p:nvPicPr>
        <p:blipFill>
          <a:blip r:embed="rId4"/>
          <a:stretch>
            <a:fillRect/>
          </a:stretch>
        </p:blipFill>
        <p:spPr>
          <a:xfrm>
            <a:off x="2813349" y="2071754"/>
            <a:ext cx="3517900" cy="2209800"/>
          </a:xfrm>
          <a:prstGeom prst="rect">
            <a:avLst/>
          </a:prstGeom>
        </p:spPr>
      </p:pic>
      <p:sp>
        <p:nvSpPr>
          <p:cNvPr id="11" name="Shape 90">
            <a:extLst>
              <a:ext uri="{FF2B5EF4-FFF2-40B4-BE49-F238E27FC236}">
                <a16:creationId xmlns:a16="http://schemas.microsoft.com/office/drawing/2014/main" id="{1F438FB0-8043-3840-89B7-E1D0AFFDCF48}"/>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b. Les membres de classe</a:t>
            </a:r>
            <a:endParaRPr lang="fr-FR" dirty="0">
              <a:latin typeface="Century Gothic" panose="020B0502020202020204" pitchFamily="34" charset="0"/>
            </a:endParaRPr>
          </a:p>
        </p:txBody>
      </p:sp>
      <p:cxnSp>
        <p:nvCxnSpPr>
          <p:cNvPr id="12" name="Shape 73">
            <a:extLst>
              <a:ext uri="{FF2B5EF4-FFF2-40B4-BE49-F238E27FC236}">
                <a16:creationId xmlns:a16="http://schemas.microsoft.com/office/drawing/2014/main" id="{3E452283-880C-1845-B673-0DE89AD9DD2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3" name="Shape 74">
            <a:extLst>
              <a:ext uri="{FF2B5EF4-FFF2-40B4-BE49-F238E27FC236}">
                <a16:creationId xmlns:a16="http://schemas.microsoft.com/office/drawing/2014/main" id="{A6E3C5AF-53C5-AE4C-885B-18C3494C34B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A0997D9D-FEDA-0C42-BE4E-67674BB2BF3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AE6106C3-FC7E-4B4D-B54A-E967E3224DF2}"/>
              </a:ext>
            </a:extLst>
          </p:cNvPr>
          <p:cNvSpPr>
            <a:spLocks noGrp="1"/>
          </p:cNvSpPr>
          <p:nvPr>
            <p:ph type="body" idx="1"/>
          </p:nvPr>
        </p:nvSpPr>
        <p:spPr>
          <a:xfrm>
            <a:off x="343049" y="1238023"/>
            <a:ext cx="8520602" cy="515611"/>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Exemple : </a:t>
            </a: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4246493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073EFADA-C282-DA4A-8806-224F0668340E}"/>
              </a:ext>
            </a:extLst>
          </p:cNvPr>
          <p:cNvPicPr>
            <a:picLocks noChangeAspect="1"/>
          </p:cNvPicPr>
          <p:nvPr/>
        </p:nvPicPr>
        <p:blipFill>
          <a:blip r:embed="rId4"/>
          <a:stretch>
            <a:fillRect/>
          </a:stretch>
        </p:blipFill>
        <p:spPr>
          <a:xfrm>
            <a:off x="3105449" y="2438608"/>
            <a:ext cx="2933700" cy="1333500"/>
          </a:xfrm>
          <a:prstGeom prst="rect">
            <a:avLst/>
          </a:prstGeom>
        </p:spPr>
      </p:pic>
      <p:sp>
        <p:nvSpPr>
          <p:cNvPr id="10" name="Shape 90">
            <a:extLst>
              <a:ext uri="{FF2B5EF4-FFF2-40B4-BE49-F238E27FC236}">
                <a16:creationId xmlns:a16="http://schemas.microsoft.com/office/drawing/2014/main" id="{9D06B229-DD41-FE41-9B11-76C46156BC0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c. Les interfaces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087F9DDC-8156-0C4B-B562-E40D4CFB7EF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ED734C0A-AE52-FD43-A18E-16F160FB891C}"/>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E54D3A3A-7696-B643-93D3-876D398A1966}"/>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C087FA6D-4BDA-1446-916D-7BA0EE97A594}"/>
              </a:ext>
            </a:extLst>
          </p:cNvPr>
          <p:cNvSpPr>
            <a:spLocks noGrp="1"/>
          </p:cNvSpPr>
          <p:nvPr>
            <p:ph type="body" idx="1"/>
          </p:nvPr>
        </p:nvSpPr>
        <p:spPr>
          <a:xfrm>
            <a:off x="343049" y="1238023"/>
            <a:ext cx="8520602" cy="87591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a:t>
            </a:r>
            <a:r>
              <a:rPr lang="fr-FR" sz="2000" b="1" dirty="0">
                <a:solidFill>
                  <a:schemeClr val="tx1"/>
                </a:solidFill>
                <a:latin typeface="Century Gothic" panose="020B0502020202020204" pitchFamily="34" charset="0"/>
                <a:ea typeface="Century Gothic"/>
                <a:cs typeface="Century Gothic"/>
                <a:sym typeface="Century Gothic"/>
              </a:rPr>
              <a:t>interface</a:t>
            </a:r>
            <a:r>
              <a:rPr lang="fr-FR" sz="2000" dirty="0">
                <a:solidFill>
                  <a:schemeClr val="tx1"/>
                </a:solidFill>
                <a:latin typeface="Century Gothic" panose="020B0502020202020204" pitchFamily="34" charset="0"/>
                <a:ea typeface="Century Gothic"/>
                <a:cs typeface="Century Gothic"/>
                <a:sym typeface="Century Gothic"/>
              </a:rPr>
              <a:t> est décrite par le </a:t>
            </a:r>
            <a:r>
              <a:rPr lang="fr-FR" sz="2000" b="1" dirty="0">
                <a:solidFill>
                  <a:schemeClr val="tx1"/>
                </a:solidFill>
                <a:latin typeface="Century Gothic" panose="020B0502020202020204" pitchFamily="34" charset="0"/>
                <a:ea typeface="Century Gothic"/>
                <a:cs typeface="Century Gothic"/>
                <a:sym typeface="Century Gothic"/>
              </a:rPr>
              <a:t>mot-clé </a:t>
            </a:r>
            <a:r>
              <a:rPr lang="fr-FR" sz="2000" dirty="0">
                <a:solidFill>
                  <a:schemeClr val="tx1"/>
                </a:solidFill>
                <a:latin typeface="Century Gothic" panose="020B0502020202020204" pitchFamily="34" charset="0"/>
                <a:ea typeface="Century Gothic"/>
                <a:cs typeface="Century Gothic"/>
                <a:sym typeface="Century Gothic"/>
              </a:rPr>
              <a:t>«interface» dans le bloc d’entête</a:t>
            </a:r>
          </a:p>
        </p:txBody>
      </p:sp>
    </p:spTree>
    <p:extLst>
      <p:ext uri="{BB962C8B-B14F-4D97-AF65-F5344CB8AC3E}">
        <p14:creationId xmlns:p14="http://schemas.microsoft.com/office/powerpoint/2010/main" val="3793268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9" name="Shape 90">
            <a:extLst>
              <a:ext uri="{FF2B5EF4-FFF2-40B4-BE49-F238E27FC236}">
                <a16:creationId xmlns:a16="http://schemas.microsoft.com/office/drawing/2014/main" id="{BD9C2596-E8EE-E44A-B9CA-631067127182}"/>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10" name="Shape 73">
            <a:extLst>
              <a:ext uri="{FF2B5EF4-FFF2-40B4-BE49-F238E27FC236}">
                <a16:creationId xmlns:a16="http://schemas.microsoft.com/office/drawing/2014/main" id="{BE9D63FE-CE32-A94B-A984-06EC51E0A1CE}"/>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1" name="Shape 74">
            <a:extLst>
              <a:ext uri="{FF2B5EF4-FFF2-40B4-BE49-F238E27FC236}">
                <a16:creationId xmlns:a16="http://schemas.microsoft.com/office/drawing/2014/main" id="{90343347-0823-0749-82AB-886D06CAB2E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2" name="Shape 75">
            <a:extLst>
              <a:ext uri="{FF2B5EF4-FFF2-40B4-BE49-F238E27FC236}">
                <a16:creationId xmlns:a16="http://schemas.microsoft.com/office/drawing/2014/main" id="{75DF4D60-99E4-7C4D-83BF-DF3E6456D0F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3" name="Espace réservé du texte 2">
            <a:extLst>
              <a:ext uri="{FF2B5EF4-FFF2-40B4-BE49-F238E27FC236}">
                <a16:creationId xmlns:a16="http://schemas.microsoft.com/office/drawing/2014/main" id="{D0491469-FB5E-8B4A-90FE-292C7EA83489}"/>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est évident qu’est apparue une </a:t>
            </a:r>
            <a:r>
              <a:rPr lang="fr-FR" sz="2000" b="1" dirty="0">
                <a:solidFill>
                  <a:schemeClr val="tx1"/>
                </a:solidFill>
                <a:latin typeface="Century Gothic" panose="020B0502020202020204" pitchFamily="34" charset="0"/>
                <a:ea typeface="Century Gothic"/>
                <a:cs typeface="Century Gothic"/>
                <a:sym typeface="Century Gothic"/>
              </a:rPr>
              <a:t>séparation entre les concepteurs</a:t>
            </a:r>
            <a:r>
              <a:rPr lang="fr-FR" sz="2000" dirty="0">
                <a:solidFill>
                  <a:schemeClr val="tx1"/>
                </a:solidFill>
                <a:latin typeface="Century Gothic" panose="020B0502020202020204" pitchFamily="34" charset="0"/>
                <a:ea typeface="Century Gothic"/>
                <a:cs typeface="Century Gothic"/>
                <a:sym typeface="Century Gothic"/>
              </a:rPr>
              <a:t>,</a:t>
            </a:r>
            <a:r>
              <a:rPr lang="fr-FR" sz="2000" b="1" dirty="0">
                <a:solidFill>
                  <a:schemeClr val="tx1"/>
                </a:solidFill>
                <a:latin typeface="Century Gothic" panose="020B0502020202020204" pitchFamily="34" charset="0"/>
                <a:ea typeface="Century Gothic"/>
                <a:cs typeface="Century Gothic"/>
                <a:sym typeface="Century Gothic"/>
              </a:rPr>
              <a:t> les programmeurs et les utilisateurs</a:t>
            </a:r>
            <a:r>
              <a:rPr lang="fr-FR" sz="2000" dirty="0">
                <a:solidFill>
                  <a:schemeClr val="tx1"/>
                </a:solidFill>
                <a:latin typeface="Century Gothic" panose="020B0502020202020204" pitchFamily="34" charset="0"/>
                <a:ea typeface="Century Gothic"/>
                <a:cs typeface="Century Gothic"/>
                <a:sym typeface="Century Gothic"/>
              </a:rPr>
              <a:t>.</a:t>
            </a:r>
          </a:p>
          <a:p>
            <a:pPr marL="139700" lvl="0"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Ces derniers ne savent généralement pas programmer, et font appel à des </a:t>
            </a:r>
            <a:r>
              <a:rPr lang="fr-FR" sz="2000" b="1" dirty="0">
                <a:solidFill>
                  <a:schemeClr val="tx1"/>
                </a:solidFill>
                <a:latin typeface="Century Gothic" panose="020B0502020202020204" pitchFamily="34" charset="0"/>
                <a:ea typeface="Century Gothic"/>
                <a:cs typeface="Century Gothic"/>
                <a:sym typeface="Century Gothic"/>
              </a:rPr>
              <a:t>logiciels</a:t>
            </a:r>
            <a:r>
              <a:rPr lang="fr-FR" sz="2000" dirty="0">
                <a:solidFill>
                  <a:schemeClr val="tx1"/>
                </a:solidFill>
                <a:latin typeface="Century Gothic" panose="020B0502020202020204" pitchFamily="34" charset="0"/>
                <a:ea typeface="Century Gothic"/>
                <a:cs typeface="Century Gothic"/>
                <a:sym typeface="Century Gothic"/>
              </a:rPr>
              <a:t> pour adapter leurs ordinateurs à leurs besoins.</a:t>
            </a:r>
          </a:p>
          <a:p>
            <a:pPr marL="139700" lvl="0" indent="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Logiciels qui deviennent naturellement de plus en plus </a:t>
            </a:r>
            <a:r>
              <a:rPr lang="fr-FR" sz="2000" b="1" dirty="0">
                <a:solidFill>
                  <a:schemeClr val="tx1"/>
                </a:solidFill>
                <a:latin typeface="Century Gothic" panose="020B0502020202020204" pitchFamily="34" charset="0"/>
                <a:ea typeface="Century Gothic"/>
                <a:cs typeface="Century Gothic"/>
                <a:sym typeface="Century Gothic"/>
              </a:rPr>
              <a:t>complexes</a:t>
            </a:r>
            <a:r>
              <a:rPr lang="fr-FR" sz="2000" dirty="0">
                <a:solidFill>
                  <a:schemeClr val="tx1"/>
                </a:solidFill>
                <a:latin typeface="Century Gothic" panose="020B0502020202020204" pitchFamily="34" charset="0"/>
                <a:ea typeface="Century Gothic"/>
                <a:cs typeface="Century Gothic"/>
                <a:sym typeface="Century Gothic"/>
              </a:rPr>
              <a:t> au fur et à mesure que grandissent les exigences des utilisateurs.</a:t>
            </a:r>
          </a:p>
        </p:txBody>
      </p:sp>
    </p:spTree>
    <p:extLst>
      <p:ext uri="{BB962C8B-B14F-4D97-AF65-F5344CB8AC3E}">
        <p14:creationId xmlns:p14="http://schemas.microsoft.com/office/powerpoint/2010/main" val="2267824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23B7A532-8383-0545-8936-D0FFEAA168CE}"/>
              </a:ext>
            </a:extLst>
          </p:cNvPr>
          <p:cNvPicPr>
            <a:picLocks noChangeAspect="1"/>
          </p:cNvPicPr>
          <p:nvPr/>
        </p:nvPicPr>
        <p:blipFill>
          <a:blip r:embed="rId4"/>
          <a:stretch>
            <a:fillRect/>
          </a:stretch>
        </p:blipFill>
        <p:spPr>
          <a:xfrm>
            <a:off x="4084773" y="2201722"/>
            <a:ext cx="975051" cy="2458824"/>
          </a:xfrm>
          <a:prstGeom prst="rect">
            <a:avLst/>
          </a:prstGeom>
        </p:spPr>
      </p:pic>
      <p:sp>
        <p:nvSpPr>
          <p:cNvPr id="10" name="Shape 90">
            <a:extLst>
              <a:ext uri="{FF2B5EF4-FFF2-40B4-BE49-F238E27FC236}">
                <a16:creationId xmlns:a16="http://schemas.microsoft.com/office/drawing/2014/main" id="{0C131EA8-6E45-EE47-911B-67684B41514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relations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4F38410F-AA7D-3046-BF1B-AC4A1A98D2C4}"/>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3B89A2C6-6FB3-234C-9519-EAE6B89724E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02AA7DFA-172E-E04C-B903-EE7F9F0CA2B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A2CFC040-8D15-1A45-A165-E88B3D052B9A}"/>
              </a:ext>
            </a:extLst>
          </p:cNvPr>
          <p:cNvSpPr>
            <a:spLocks noGrp="1"/>
          </p:cNvSpPr>
          <p:nvPr>
            <p:ph type="body" idx="1"/>
          </p:nvPr>
        </p:nvSpPr>
        <p:spPr>
          <a:xfrm>
            <a:off x="343049" y="1238023"/>
            <a:ext cx="8489850" cy="87591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L’héritage </a:t>
            </a:r>
            <a:r>
              <a:rPr lang="fr-FR" sz="2000" dirty="0">
                <a:solidFill>
                  <a:schemeClr val="tx1"/>
                </a:solidFill>
                <a:latin typeface="Century Gothic" panose="020B0502020202020204" pitchFamily="34" charset="0"/>
                <a:ea typeface="Century Gothic"/>
                <a:cs typeface="Century Gothic"/>
                <a:sym typeface="Century Gothic"/>
              </a:rPr>
              <a:t>: représenté par une </a:t>
            </a:r>
            <a:r>
              <a:rPr lang="fr-FR" sz="2000" b="1" dirty="0">
                <a:solidFill>
                  <a:schemeClr val="tx1"/>
                </a:solidFill>
                <a:latin typeface="Century Gothic" panose="020B0502020202020204" pitchFamily="34" charset="0"/>
                <a:ea typeface="Century Gothic"/>
                <a:cs typeface="Century Gothic"/>
                <a:sym typeface="Century Gothic"/>
              </a:rPr>
              <a:t>flèche</a:t>
            </a:r>
            <a:r>
              <a:rPr lang="fr-FR" sz="2000" dirty="0">
                <a:solidFill>
                  <a:schemeClr val="tx1"/>
                </a:solidFill>
                <a:latin typeface="Century Gothic" panose="020B0502020202020204" pitchFamily="34" charset="0"/>
                <a:ea typeface="Century Gothic"/>
                <a:cs typeface="Century Gothic"/>
                <a:sym typeface="Century Gothic"/>
              </a:rPr>
              <a:t> à la </a:t>
            </a:r>
            <a:r>
              <a:rPr lang="fr-FR" sz="2000" b="1" dirty="0">
                <a:solidFill>
                  <a:schemeClr val="tx1"/>
                </a:solidFill>
                <a:latin typeface="Century Gothic" panose="020B0502020202020204" pitchFamily="34" charset="0"/>
                <a:ea typeface="Century Gothic"/>
                <a:cs typeface="Century Gothic"/>
                <a:sym typeface="Century Gothic"/>
              </a:rPr>
              <a:t>pointe creuse</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266147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FBAE6570-AE06-7844-BD4C-083D4ECA055C}"/>
              </a:ext>
            </a:extLst>
          </p:cNvPr>
          <p:cNvPicPr>
            <a:picLocks noChangeAspect="1"/>
          </p:cNvPicPr>
          <p:nvPr/>
        </p:nvPicPr>
        <p:blipFill>
          <a:blip r:embed="rId4"/>
          <a:stretch>
            <a:fillRect/>
          </a:stretch>
        </p:blipFill>
        <p:spPr>
          <a:xfrm>
            <a:off x="4245127" y="2341898"/>
            <a:ext cx="1709473" cy="2004561"/>
          </a:xfrm>
          <a:prstGeom prst="rect">
            <a:avLst/>
          </a:prstGeom>
        </p:spPr>
      </p:pic>
      <p:sp>
        <p:nvSpPr>
          <p:cNvPr id="10" name="Shape 90">
            <a:extLst>
              <a:ext uri="{FF2B5EF4-FFF2-40B4-BE49-F238E27FC236}">
                <a16:creationId xmlns:a16="http://schemas.microsoft.com/office/drawing/2014/main" id="{333F29B5-EC89-9B42-8603-3E76491F7E19}"/>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relations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C8FCDBBB-48FA-014A-A243-5652665BCA15}"/>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BFEEE13A-90A4-6E47-8C7E-2841B90D8052}"/>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3" name="Shape 75">
            <a:extLst>
              <a:ext uri="{FF2B5EF4-FFF2-40B4-BE49-F238E27FC236}">
                <a16:creationId xmlns:a16="http://schemas.microsoft.com/office/drawing/2014/main" id="{F19E1F99-9874-7640-8D12-3D518AA7DD03}"/>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Espace réservé du texte 2">
            <a:extLst>
              <a:ext uri="{FF2B5EF4-FFF2-40B4-BE49-F238E27FC236}">
                <a16:creationId xmlns:a16="http://schemas.microsoft.com/office/drawing/2014/main" id="{DA26CC4B-D702-9F43-A27F-12D65B37438E}"/>
              </a:ext>
            </a:extLst>
          </p:cNvPr>
          <p:cNvSpPr>
            <a:spLocks noGrp="1"/>
          </p:cNvSpPr>
          <p:nvPr>
            <p:ph type="body" idx="1"/>
          </p:nvPr>
        </p:nvSpPr>
        <p:spPr>
          <a:xfrm>
            <a:off x="343049" y="1238023"/>
            <a:ext cx="8489850" cy="87591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La réalisation </a:t>
            </a:r>
            <a:r>
              <a:rPr lang="fr-FR" sz="2000" dirty="0">
                <a:solidFill>
                  <a:schemeClr val="tx1"/>
                </a:solidFill>
                <a:latin typeface="Century Gothic" panose="020B0502020202020204" pitchFamily="34" charset="0"/>
                <a:ea typeface="Century Gothic"/>
                <a:cs typeface="Century Gothic"/>
                <a:sym typeface="Century Gothic"/>
              </a:rPr>
              <a:t>: représenté par une </a:t>
            </a:r>
            <a:r>
              <a:rPr lang="fr-FR" sz="2000" b="1" dirty="0">
                <a:solidFill>
                  <a:schemeClr val="tx1"/>
                </a:solidFill>
                <a:latin typeface="Century Gothic" panose="020B0502020202020204" pitchFamily="34" charset="0"/>
                <a:ea typeface="Century Gothic"/>
                <a:cs typeface="Century Gothic"/>
                <a:sym typeface="Century Gothic"/>
              </a:rPr>
              <a:t>flèche pointillée</a:t>
            </a:r>
            <a:r>
              <a:rPr lang="fr-FR" sz="2000" dirty="0">
                <a:solidFill>
                  <a:schemeClr val="tx1"/>
                </a:solidFill>
                <a:latin typeface="Century Gothic" panose="020B0502020202020204" pitchFamily="34" charset="0"/>
                <a:ea typeface="Century Gothic"/>
                <a:cs typeface="Century Gothic"/>
                <a:sym typeface="Century Gothic"/>
              </a:rPr>
              <a:t> à la </a:t>
            </a:r>
            <a:r>
              <a:rPr lang="fr-FR" sz="2000" b="1" dirty="0">
                <a:solidFill>
                  <a:schemeClr val="tx1"/>
                </a:solidFill>
                <a:latin typeface="Century Gothic" panose="020B0502020202020204" pitchFamily="34" charset="0"/>
                <a:ea typeface="Century Gothic"/>
                <a:cs typeface="Century Gothic"/>
                <a:sym typeface="Century Gothic"/>
              </a:rPr>
              <a:t>pointe creuse</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9861609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274356" y="297119"/>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BEE84BF4-1AE6-A045-A9CE-6B281493308C}"/>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associations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7DA72F43-D4A1-5444-BDDA-2035D1765590}"/>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9FF7B1F5-A6BB-584C-834E-AA6B58E64935}"/>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B1713E8D-4D5E-F741-B785-249F2F0099D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803839DB-E57D-4648-AA45-EDF765C1F7D0}"/>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Une association entre classe</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plus souvent une association ne relie que deux classes. Une association peut être identifiée par un nom et chacune de ses extrémités définit le nombre d’instances des classes reliées qui sont impliquées dans cette association.</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appelle </a:t>
            </a:r>
            <a:r>
              <a:rPr lang="fr-FR" sz="2000" b="1" dirty="0">
                <a:solidFill>
                  <a:schemeClr val="tx1"/>
                </a:solidFill>
                <a:latin typeface="Century Gothic" panose="020B0502020202020204" pitchFamily="34" charset="0"/>
                <a:ea typeface="Century Gothic"/>
                <a:cs typeface="Century Gothic"/>
                <a:sym typeface="Century Gothic"/>
              </a:rPr>
              <a:t>multiplicité́</a:t>
            </a:r>
            <a:r>
              <a:rPr lang="fr-FR" sz="2000" dirty="0">
                <a:solidFill>
                  <a:schemeClr val="tx1"/>
                </a:solidFill>
                <a:latin typeface="Century Gothic" panose="020B0502020202020204" pitchFamily="34" charset="0"/>
                <a:ea typeface="Century Gothic"/>
                <a:cs typeface="Century Gothic"/>
                <a:sym typeface="Century Gothic"/>
              </a:rPr>
              <a:t> ce nombre d’instances qui peut prendre les valeurs suivantes.</a:t>
            </a:r>
          </a:p>
        </p:txBody>
      </p:sp>
    </p:spTree>
    <p:extLst>
      <p:ext uri="{BB962C8B-B14F-4D97-AF65-F5344CB8AC3E}">
        <p14:creationId xmlns:p14="http://schemas.microsoft.com/office/powerpoint/2010/main" val="30320863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286704" y="267854"/>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3" name="Image 2">
            <a:extLst>
              <a:ext uri="{FF2B5EF4-FFF2-40B4-BE49-F238E27FC236}">
                <a16:creationId xmlns:a16="http://schemas.microsoft.com/office/drawing/2014/main" id="{A8A1F909-4640-144D-897E-781678BED538}"/>
              </a:ext>
            </a:extLst>
          </p:cNvPr>
          <p:cNvPicPr>
            <a:picLocks noChangeAspect="1"/>
          </p:cNvPicPr>
          <p:nvPr/>
        </p:nvPicPr>
        <p:blipFill>
          <a:blip r:embed="rId4"/>
          <a:stretch>
            <a:fillRect/>
          </a:stretch>
        </p:blipFill>
        <p:spPr>
          <a:xfrm>
            <a:off x="2057654" y="2001518"/>
            <a:ext cx="5336204" cy="2618298"/>
          </a:xfrm>
          <a:prstGeom prst="rect">
            <a:avLst/>
          </a:prstGeom>
        </p:spPr>
      </p:pic>
      <p:sp>
        <p:nvSpPr>
          <p:cNvPr id="14" name="Shape 90">
            <a:extLst>
              <a:ext uri="{FF2B5EF4-FFF2-40B4-BE49-F238E27FC236}">
                <a16:creationId xmlns:a16="http://schemas.microsoft.com/office/drawing/2014/main" id="{74E509B1-7850-3449-8BCF-0568F9988E55}"/>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associations</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51C97BF4-E48C-A04D-BC7A-33759DA86E1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6217228E-6840-4745-92E6-A7BF05D67A8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04F4A577-0450-974F-A567-1E6E8CF970A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Espace réservé du texte 2">
            <a:extLst>
              <a:ext uri="{FF2B5EF4-FFF2-40B4-BE49-F238E27FC236}">
                <a16:creationId xmlns:a16="http://schemas.microsoft.com/office/drawing/2014/main" id="{87837F17-E480-5143-A719-28AB119CC0AA}"/>
              </a:ext>
            </a:extLst>
          </p:cNvPr>
          <p:cNvSpPr>
            <a:spLocks noGrp="1"/>
          </p:cNvSpPr>
          <p:nvPr>
            <p:ph type="body" idx="1"/>
          </p:nvPr>
        </p:nvSpPr>
        <p:spPr>
          <a:xfrm>
            <a:off x="343049" y="1238021"/>
            <a:ext cx="8489850" cy="87591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Une association entre classe </a:t>
            </a: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58436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274356" y="297119"/>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0" name="Shape 90">
            <a:extLst>
              <a:ext uri="{FF2B5EF4-FFF2-40B4-BE49-F238E27FC236}">
                <a16:creationId xmlns:a16="http://schemas.microsoft.com/office/drawing/2014/main" id="{0391A01E-1D2B-934D-91D4-435650AED739}"/>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associations</a:t>
            </a:r>
            <a:endParaRPr lang="fr-FR" dirty="0">
              <a:latin typeface="Century Gothic" panose="020B0502020202020204" pitchFamily="34" charset="0"/>
            </a:endParaRPr>
          </a:p>
        </p:txBody>
      </p:sp>
      <p:cxnSp>
        <p:nvCxnSpPr>
          <p:cNvPr id="11" name="Shape 73">
            <a:extLst>
              <a:ext uri="{FF2B5EF4-FFF2-40B4-BE49-F238E27FC236}">
                <a16:creationId xmlns:a16="http://schemas.microsoft.com/office/drawing/2014/main" id="{CCCBF7A2-7F89-3B49-AB2F-AB496144D4C7}"/>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2" name="Shape 74">
            <a:extLst>
              <a:ext uri="{FF2B5EF4-FFF2-40B4-BE49-F238E27FC236}">
                <a16:creationId xmlns:a16="http://schemas.microsoft.com/office/drawing/2014/main" id="{77FBB947-C840-9649-9E9E-310A9A53E87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4" name="Shape 75">
            <a:extLst>
              <a:ext uri="{FF2B5EF4-FFF2-40B4-BE49-F238E27FC236}">
                <a16:creationId xmlns:a16="http://schemas.microsoft.com/office/drawing/2014/main" id="{7F225DC1-D5B9-A344-9F9D-5D31C853732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Espace réservé du texte 2">
            <a:extLst>
              <a:ext uri="{FF2B5EF4-FFF2-40B4-BE49-F238E27FC236}">
                <a16:creationId xmlns:a16="http://schemas.microsoft.com/office/drawing/2014/main" id="{F03F7857-0ADB-884E-B671-ACB51193C328}"/>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Direction des associations</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Les associations peuvent être </a:t>
            </a:r>
            <a:r>
              <a:rPr lang="fr-FR" sz="2000" b="1" dirty="0">
                <a:solidFill>
                  <a:schemeClr val="tx1"/>
                </a:solidFill>
                <a:latin typeface="Century Gothic" panose="020B0502020202020204" pitchFamily="34" charset="0"/>
                <a:ea typeface="Century Gothic"/>
                <a:cs typeface="Century Gothic"/>
                <a:sym typeface="Century Gothic"/>
              </a:rPr>
              <a:t>dirigées</a:t>
            </a:r>
            <a:r>
              <a:rPr lang="fr-FR" sz="2000" dirty="0">
                <a:solidFill>
                  <a:schemeClr val="tx1"/>
                </a:solidFill>
                <a:latin typeface="Century Gothic" panose="020B0502020202020204" pitchFamily="34" charset="0"/>
                <a:ea typeface="Century Gothic"/>
                <a:cs typeface="Century Gothic"/>
                <a:sym typeface="Century Gothic"/>
              </a:rPr>
              <a:t>, ce qui contraint la visibilité et la navigation dans le modèle. </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La direction se </a:t>
            </a:r>
            <a:r>
              <a:rPr lang="fr-FR" sz="2000" b="1" dirty="0">
                <a:solidFill>
                  <a:schemeClr val="tx1"/>
                </a:solidFill>
                <a:latin typeface="Century Gothic" panose="020B0502020202020204" pitchFamily="34" charset="0"/>
                <a:ea typeface="Century Gothic"/>
                <a:cs typeface="Century Gothic"/>
                <a:sym typeface="Century Gothic"/>
              </a:rPr>
              <a:t>représente</a:t>
            </a:r>
            <a:r>
              <a:rPr lang="fr-FR" sz="2000" dirty="0">
                <a:solidFill>
                  <a:schemeClr val="tx1"/>
                </a:solidFill>
                <a:latin typeface="Century Gothic" panose="020B0502020202020204" pitchFamily="34" charset="0"/>
                <a:ea typeface="Century Gothic"/>
                <a:cs typeface="Century Gothic"/>
                <a:sym typeface="Century Gothic"/>
              </a:rPr>
              <a:t> par une </a:t>
            </a:r>
            <a:r>
              <a:rPr lang="fr-FR" sz="2000" b="1" dirty="0">
                <a:solidFill>
                  <a:schemeClr val="tx1"/>
                </a:solidFill>
                <a:latin typeface="Century Gothic" panose="020B0502020202020204" pitchFamily="34" charset="0"/>
                <a:ea typeface="Century Gothic"/>
                <a:cs typeface="Century Gothic"/>
                <a:sym typeface="Century Gothic"/>
              </a:rPr>
              <a:t>flèche classique</a:t>
            </a:r>
            <a:r>
              <a:rPr lang="fr-FR" sz="2000" dirty="0">
                <a:solidFill>
                  <a:schemeClr val="tx1"/>
                </a:solidFill>
                <a:latin typeface="Century Gothic" panose="020B0502020202020204" pitchFamily="34" charset="0"/>
                <a:ea typeface="Century Gothic"/>
                <a:cs typeface="Century Gothic"/>
                <a:sym typeface="Century Gothic"/>
              </a:rPr>
              <a:t>. Par défaut, s’il n’y a pas de flèche, l’association est </a:t>
            </a:r>
            <a:r>
              <a:rPr lang="fr-FR" sz="2000" b="1" dirty="0">
                <a:solidFill>
                  <a:schemeClr val="tx1"/>
                </a:solidFill>
                <a:latin typeface="Century Gothic" panose="020B0502020202020204" pitchFamily="34" charset="0"/>
                <a:ea typeface="Century Gothic"/>
                <a:cs typeface="Century Gothic"/>
                <a:sym typeface="Century Gothic"/>
              </a:rPr>
              <a:t>bidirectionnelle</a:t>
            </a:r>
            <a:r>
              <a:rPr lang="fr-FR" sz="2000" dirty="0">
                <a:solidFill>
                  <a:schemeClr val="tx1"/>
                </a:solidFill>
                <a:latin typeface="Century Gothic" panose="020B0502020202020204" pitchFamily="34" charset="0"/>
                <a:ea typeface="Century Gothic"/>
                <a:cs typeface="Century Gothic"/>
                <a:sym typeface="Century Gothic"/>
              </a:rPr>
              <a:t> (comme s’il y avait une flèche à chaque extrémité de l’association).</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40540271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351359" y="258618"/>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pic>
        <p:nvPicPr>
          <p:cNvPr id="4" name="Image 3">
            <a:extLst>
              <a:ext uri="{FF2B5EF4-FFF2-40B4-BE49-F238E27FC236}">
                <a16:creationId xmlns:a16="http://schemas.microsoft.com/office/drawing/2014/main" id="{D94A171A-D6FE-DF4B-888B-60601E380C48}"/>
              </a:ext>
            </a:extLst>
          </p:cNvPr>
          <p:cNvPicPr>
            <a:picLocks noChangeAspect="1"/>
          </p:cNvPicPr>
          <p:nvPr/>
        </p:nvPicPr>
        <p:blipFill rotWithShape="1">
          <a:blip r:embed="rId4"/>
          <a:srcRect l="3931"/>
          <a:stretch/>
        </p:blipFill>
        <p:spPr>
          <a:xfrm>
            <a:off x="1936758" y="1667012"/>
            <a:ext cx="4965685" cy="2908300"/>
          </a:xfrm>
          <a:prstGeom prst="rect">
            <a:avLst/>
          </a:prstGeom>
        </p:spPr>
      </p:pic>
      <p:sp>
        <p:nvSpPr>
          <p:cNvPr id="12" name="Shape 95">
            <a:extLst>
              <a:ext uri="{FF2B5EF4-FFF2-40B4-BE49-F238E27FC236}">
                <a16:creationId xmlns:a16="http://schemas.microsoft.com/office/drawing/2014/main" id="{AE4787A6-FD54-0F46-A36F-40DF158345AD}"/>
              </a:ext>
            </a:extLst>
          </p:cNvPr>
          <p:cNvSpPr txBox="1"/>
          <p:nvPr/>
        </p:nvSpPr>
        <p:spPr>
          <a:xfrm>
            <a:off x="6538447" y="1872960"/>
            <a:ext cx="2605553" cy="350475"/>
          </a:xfrm>
          <a:prstGeom prst="rect">
            <a:avLst/>
          </a:prstGeom>
          <a:noFill/>
          <a:ln>
            <a:noFill/>
          </a:ln>
        </p:spPr>
        <p:txBody>
          <a:bodyPr spcFirstLastPara="1" wrap="square" lIns="91400" tIns="91400" rIns="91400" bIns="91400" anchor="t" anchorCtr="0">
            <a:noAutofit/>
          </a:bodyPr>
          <a:lstStyle/>
          <a:p>
            <a:pPr marL="457200" lvl="0" indent="-317500">
              <a:buClr>
                <a:srgbClr val="F1C232"/>
              </a:buClr>
              <a:buSzPts val="2000"/>
              <a:buFont typeface="Century Gothic"/>
              <a:buChar char="●"/>
            </a:pPr>
            <a:r>
              <a:rPr lang="fr-FR" b="1" dirty="0">
                <a:latin typeface="Century Gothic" panose="020B0502020202020204" pitchFamily="34" charset="0"/>
                <a:ea typeface="Century Gothic"/>
                <a:cs typeface="Century Gothic"/>
                <a:sym typeface="Century Gothic"/>
              </a:rPr>
              <a:t>Bidirectionnel</a:t>
            </a:r>
            <a:endParaRPr lang="fr-FR" dirty="0">
              <a:latin typeface="Century Gothic" panose="020B0502020202020204" pitchFamily="34" charset="0"/>
              <a:ea typeface="Century Gothic"/>
              <a:cs typeface="Century Gothic"/>
              <a:sym typeface="Century Gothic"/>
            </a:endParaRPr>
          </a:p>
          <a:p>
            <a:pPr marL="139700" lvl="0">
              <a:buClr>
                <a:srgbClr val="F1C232"/>
              </a:buClr>
              <a:buSzPts val="2000"/>
            </a:pPr>
            <a:endParaRPr lang="fr-FR" sz="2000" dirty="0">
              <a:latin typeface="Century Gothic" panose="020B0502020202020204" pitchFamily="34" charset="0"/>
              <a:ea typeface="Century Gothic"/>
              <a:cs typeface="Century Gothic"/>
              <a:sym typeface="Century Gothic"/>
            </a:endParaRPr>
          </a:p>
        </p:txBody>
      </p:sp>
      <p:sp>
        <p:nvSpPr>
          <p:cNvPr id="13" name="Shape 95">
            <a:extLst>
              <a:ext uri="{FF2B5EF4-FFF2-40B4-BE49-F238E27FC236}">
                <a16:creationId xmlns:a16="http://schemas.microsoft.com/office/drawing/2014/main" id="{77F5F027-6D77-C74B-ADD4-93E450D76B20}"/>
              </a:ext>
            </a:extLst>
          </p:cNvPr>
          <p:cNvSpPr txBox="1"/>
          <p:nvPr/>
        </p:nvSpPr>
        <p:spPr>
          <a:xfrm>
            <a:off x="6549289" y="2806137"/>
            <a:ext cx="2605553" cy="350475"/>
          </a:xfrm>
          <a:prstGeom prst="rect">
            <a:avLst/>
          </a:prstGeom>
          <a:noFill/>
          <a:ln>
            <a:noFill/>
          </a:ln>
        </p:spPr>
        <p:txBody>
          <a:bodyPr spcFirstLastPara="1" wrap="square" lIns="91400" tIns="91400" rIns="91400" bIns="91400" anchor="t" anchorCtr="0">
            <a:noAutofit/>
          </a:bodyPr>
          <a:lstStyle/>
          <a:p>
            <a:pPr marL="457200" lvl="0" indent="-317500">
              <a:buClr>
                <a:srgbClr val="F1C232"/>
              </a:buClr>
              <a:buSzPts val="2000"/>
              <a:buFont typeface="Century Gothic"/>
              <a:buChar char="●"/>
            </a:pPr>
            <a:r>
              <a:rPr lang="fr-FR" b="1" dirty="0">
                <a:latin typeface="Century Gothic" panose="020B0502020202020204" pitchFamily="34" charset="0"/>
                <a:ea typeface="Century Gothic"/>
                <a:cs typeface="Century Gothic"/>
                <a:sym typeface="Century Gothic"/>
              </a:rPr>
              <a:t>Unidirectionnel</a:t>
            </a:r>
            <a:br>
              <a:rPr lang="fr-FR" sz="1100" dirty="0">
                <a:latin typeface="Century Gothic" panose="020B0502020202020204" pitchFamily="34" charset="0"/>
                <a:ea typeface="Century Gothic"/>
                <a:cs typeface="Century Gothic"/>
                <a:sym typeface="Century Gothic"/>
              </a:rPr>
            </a:br>
            <a:r>
              <a:rPr lang="fr-FR" sz="1100" dirty="0">
                <a:latin typeface="Century Gothic" panose="020B0502020202020204" pitchFamily="34" charset="0"/>
                <a:ea typeface="Century Gothic"/>
                <a:cs typeface="Century Gothic"/>
                <a:sym typeface="Century Gothic"/>
              </a:rPr>
              <a:t>(A contient B)</a:t>
            </a:r>
          </a:p>
          <a:p>
            <a:pPr marL="139700" lvl="0">
              <a:buClr>
                <a:srgbClr val="F1C232"/>
              </a:buClr>
              <a:buSzPts val="2000"/>
            </a:pPr>
            <a:endParaRPr lang="fr-FR" sz="2000" dirty="0">
              <a:latin typeface="Century Gothic" panose="020B0502020202020204" pitchFamily="34" charset="0"/>
              <a:ea typeface="Century Gothic"/>
              <a:cs typeface="Century Gothic"/>
              <a:sym typeface="Century Gothic"/>
            </a:endParaRPr>
          </a:p>
        </p:txBody>
      </p:sp>
      <p:sp>
        <p:nvSpPr>
          <p:cNvPr id="15" name="Shape 95">
            <a:extLst>
              <a:ext uri="{FF2B5EF4-FFF2-40B4-BE49-F238E27FC236}">
                <a16:creationId xmlns:a16="http://schemas.microsoft.com/office/drawing/2014/main" id="{D5698E98-47D4-9C43-9442-71F4EDF0A1E2}"/>
              </a:ext>
            </a:extLst>
          </p:cNvPr>
          <p:cNvSpPr txBox="1"/>
          <p:nvPr/>
        </p:nvSpPr>
        <p:spPr>
          <a:xfrm>
            <a:off x="6549289" y="3848398"/>
            <a:ext cx="2605553" cy="350475"/>
          </a:xfrm>
          <a:prstGeom prst="rect">
            <a:avLst/>
          </a:prstGeom>
          <a:noFill/>
          <a:ln>
            <a:noFill/>
          </a:ln>
        </p:spPr>
        <p:txBody>
          <a:bodyPr spcFirstLastPara="1" wrap="square" lIns="91400" tIns="91400" rIns="91400" bIns="91400" anchor="t" anchorCtr="0">
            <a:noAutofit/>
          </a:bodyPr>
          <a:lstStyle/>
          <a:p>
            <a:pPr marL="457200" lvl="0" indent="-317500">
              <a:buClr>
                <a:srgbClr val="F1C232"/>
              </a:buClr>
              <a:buSzPts val="2000"/>
              <a:buFont typeface="Century Gothic"/>
              <a:buChar char="●"/>
            </a:pPr>
            <a:r>
              <a:rPr lang="fr-FR" b="1" dirty="0">
                <a:latin typeface="Century Gothic" panose="020B0502020202020204" pitchFamily="34" charset="0"/>
                <a:ea typeface="Century Gothic"/>
                <a:cs typeface="Century Gothic"/>
                <a:sym typeface="Century Gothic"/>
              </a:rPr>
              <a:t>Unidirectionnel</a:t>
            </a:r>
            <a:br>
              <a:rPr lang="fr-FR" sz="1100" dirty="0">
                <a:latin typeface="Century Gothic" panose="020B0502020202020204" pitchFamily="34" charset="0"/>
                <a:ea typeface="Century Gothic"/>
                <a:cs typeface="Century Gothic"/>
                <a:sym typeface="Century Gothic"/>
              </a:rPr>
            </a:br>
            <a:r>
              <a:rPr lang="fr-FR" sz="1100" dirty="0">
                <a:latin typeface="Century Gothic" panose="020B0502020202020204" pitchFamily="34" charset="0"/>
                <a:ea typeface="Century Gothic"/>
                <a:cs typeface="Century Gothic"/>
                <a:sym typeface="Century Gothic"/>
              </a:rPr>
              <a:t>(B contient A)</a:t>
            </a:r>
          </a:p>
          <a:p>
            <a:pPr marL="139700" lvl="0">
              <a:buClr>
                <a:srgbClr val="F1C232"/>
              </a:buClr>
              <a:buSzPts val="2000"/>
            </a:pPr>
            <a:endParaRPr lang="fr-FR" sz="2000" dirty="0">
              <a:latin typeface="Century Gothic" panose="020B0502020202020204" pitchFamily="34" charset="0"/>
              <a:ea typeface="Century Gothic"/>
              <a:cs typeface="Century Gothic"/>
              <a:sym typeface="Century Gothic"/>
            </a:endParaRPr>
          </a:p>
        </p:txBody>
      </p:sp>
      <p:sp>
        <p:nvSpPr>
          <p:cNvPr id="14" name="Shape 90">
            <a:extLst>
              <a:ext uri="{FF2B5EF4-FFF2-40B4-BE49-F238E27FC236}">
                <a16:creationId xmlns:a16="http://schemas.microsoft.com/office/drawing/2014/main" id="{E01E8EC1-D31F-7B43-BBE9-F462F2EDF0AB}"/>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2. Diagramme de classe </a:t>
            </a:r>
          </a:p>
          <a:p>
            <a:pPr>
              <a:buSzPts val="1485"/>
            </a:pPr>
            <a:r>
              <a:rPr lang="fr-FR" sz="1925" b="1" dirty="0">
                <a:latin typeface="Century Gothic" panose="020B0502020202020204" pitchFamily="34" charset="0"/>
                <a:ea typeface="Century Gothic"/>
                <a:cs typeface="Century Gothic"/>
                <a:sym typeface="Century Gothic"/>
              </a:rPr>
              <a:t>d. Les associations</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AEC23001-BCE0-7740-9879-48525845ADB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61692742-6117-CD43-A98B-32CCA1B71BE5}"/>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80E32AA0-9CA9-DE42-A7B3-5140504A1038}"/>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2C764C6F-9515-6A41-9F6D-1F7E7DDF48A2}"/>
              </a:ext>
            </a:extLst>
          </p:cNvPr>
          <p:cNvSpPr>
            <a:spLocks noGrp="1"/>
          </p:cNvSpPr>
          <p:nvPr>
            <p:ph type="body" idx="1"/>
          </p:nvPr>
        </p:nvSpPr>
        <p:spPr>
          <a:xfrm>
            <a:off x="343049" y="1238021"/>
            <a:ext cx="8489850" cy="604001"/>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Direction des associations</a:t>
            </a:r>
            <a:endParaRPr lang="fr-FR" sz="2000" dirty="0">
              <a:solidFill>
                <a:schemeClr val="tx1"/>
              </a:solidFill>
              <a:latin typeface="Century Gothic" panose="020B0502020202020204" pitchFamily="34" charset="0"/>
              <a:ea typeface="Century Gothic"/>
              <a:cs typeface="Century Gothic"/>
              <a:sym typeface="Century Gothic"/>
            </a:endParaRPr>
          </a:p>
        </p:txBody>
      </p:sp>
    </p:spTree>
    <p:extLst>
      <p:ext uri="{BB962C8B-B14F-4D97-AF65-F5344CB8AC3E}">
        <p14:creationId xmlns:p14="http://schemas.microsoft.com/office/powerpoint/2010/main" val="22422998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72" name="Shape 72" descr="Shape 64"/>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83">
            <a:extLst>
              <a:ext uri="{FF2B5EF4-FFF2-40B4-BE49-F238E27FC236}">
                <a16:creationId xmlns:a16="http://schemas.microsoft.com/office/drawing/2014/main" id="{239301D7-0F77-974B-8820-8B1AADA3426E}"/>
              </a:ext>
            </a:extLst>
          </p:cNvPr>
          <p:cNvSpPr txBox="1"/>
          <p:nvPr/>
        </p:nvSpPr>
        <p:spPr>
          <a:xfrm>
            <a:off x="1254576" y="835138"/>
            <a:ext cx="6645922" cy="559925"/>
          </a:xfrm>
          <a:prstGeom prst="rect">
            <a:avLst/>
          </a:prstGeom>
          <a:noFill/>
          <a:ln>
            <a:noFill/>
          </a:ln>
        </p:spPr>
        <p:txBody>
          <a:bodyPr spcFirstLastPara="1" wrap="square" lIns="91400" tIns="91400" rIns="91400" bIns="91400" anchor="t" anchorCtr="0">
            <a:noAutofit/>
          </a:bodyPr>
          <a:lstStyle/>
          <a:p>
            <a:pPr marR="0" lvl="0" algn="ctr" rtl="0">
              <a:lnSpc>
                <a:spcPct val="100000"/>
              </a:lnSpc>
              <a:spcBef>
                <a:spcPts val="0"/>
              </a:spcBef>
              <a:spcAft>
                <a:spcPts val="0"/>
              </a:spcAft>
              <a:buClr>
                <a:srgbClr val="000000"/>
              </a:buClr>
              <a:buSzPts val="2100"/>
            </a:pPr>
            <a:r>
              <a:rPr lang="en-US" sz="2100" b="1" dirty="0">
                <a:latin typeface="Century Gothic" panose="020B0502020202020204" pitchFamily="34" charset="0"/>
                <a:sym typeface="Century Gothic"/>
              </a:rPr>
              <a:t>Des questions ?</a:t>
            </a:r>
          </a:p>
          <a:p>
            <a:pPr marL="342900" marR="0" lvl="0" indent="-342900" algn="ctr" rtl="0">
              <a:lnSpc>
                <a:spcPct val="100000"/>
              </a:lnSpc>
              <a:spcBef>
                <a:spcPts val="0"/>
              </a:spcBef>
              <a:spcAft>
                <a:spcPts val="0"/>
              </a:spcAft>
              <a:buClr>
                <a:srgbClr val="000000"/>
              </a:buClr>
              <a:buSzPts val="2100"/>
              <a:buFont typeface="Century Gothic"/>
              <a:buAutoNum type="arabicPeriod"/>
            </a:pPr>
            <a:endParaRPr dirty="0">
              <a:latin typeface="Century Gothic" panose="020B0502020202020204" pitchFamily="34" charset="0"/>
            </a:endParaRPr>
          </a:p>
        </p:txBody>
      </p:sp>
      <p:pic>
        <p:nvPicPr>
          <p:cNvPr id="9" name="Image 6" descr="interrogation4.png">
            <a:extLst>
              <a:ext uri="{FF2B5EF4-FFF2-40B4-BE49-F238E27FC236}">
                <a16:creationId xmlns:a16="http://schemas.microsoft.com/office/drawing/2014/main" id="{3B6B9D0D-19DD-5A46-80DA-80786E45F8F0}"/>
              </a:ext>
            </a:extLst>
          </p:cNvPr>
          <p:cNvPicPr>
            <a:picLocks noChangeAspect="1"/>
          </p:cNvPicPr>
          <p:nvPr/>
        </p:nvPicPr>
        <p:blipFill>
          <a:blip r:embed="rId4">
            <a:extLst>
              <a:ext uri="{28A0092B-C50C-407E-A947-70E740481C1C}">
                <a14:useLocalDpi xmlns:a14="http://schemas.microsoft.com/office/drawing/2010/main" val="0"/>
              </a:ext>
            </a:extLst>
          </a:blip>
          <a:srcRect b="4951"/>
          <a:stretch>
            <a:fillRect/>
          </a:stretch>
        </p:blipFill>
        <p:spPr bwMode="auto">
          <a:xfrm>
            <a:off x="3706927" y="1798270"/>
            <a:ext cx="3909214" cy="33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5479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546" name="Shape 546"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547" name="Shape 547"/>
          <p:cNvSpPr txBox="1"/>
          <p:nvPr/>
        </p:nvSpPr>
        <p:spPr>
          <a:xfrm>
            <a:off x="127544" y="2270774"/>
            <a:ext cx="8888912" cy="1141020"/>
          </a:xfrm>
          <a:prstGeom prst="rect">
            <a:avLst/>
          </a:prstGeom>
          <a:noFill/>
          <a:ln>
            <a:noFill/>
          </a:ln>
        </p:spPr>
        <p:txBody>
          <a:bodyPr spcFirstLastPara="1" wrap="square" lIns="91400" tIns="91400" rIns="91400" bIns="91400" anchor="t" anchorCtr="0">
            <a:noAutofit/>
          </a:bodyPr>
          <a:lstStyle/>
          <a:p>
            <a:pPr marL="0" marR="0" lvl="0" indent="0" algn="ctr" rtl="0">
              <a:lnSpc>
                <a:spcPct val="100000"/>
              </a:lnSpc>
              <a:spcBef>
                <a:spcPts val="0"/>
              </a:spcBef>
              <a:spcAft>
                <a:spcPts val="0"/>
              </a:spcAft>
              <a:buClr>
                <a:srgbClr val="000000"/>
              </a:buClr>
              <a:buSzPts val="2700"/>
              <a:buFont typeface="Century Gothic"/>
              <a:buNone/>
            </a:pPr>
            <a:r>
              <a:rPr lang="fr-FR" sz="2700" b="1" i="0" u="none" strike="noStrike" cap="none" dirty="0">
                <a:solidFill>
                  <a:srgbClr val="000000"/>
                </a:solidFill>
                <a:latin typeface="Century Gothic" panose="020B0502020202020204" pitchFamily="34" charset="0"/>
                <a:ea typeface="Century Gothic"/>
                <a:cs typeface="Century Gothic"/>
                <a:sym typeface="Century Gothic"/>
              </a:rPr>
              <a:t>Exercices</a:t>
            </a:r>
            <a:r>
              <a:rPr lang="fr-FR" sz="2700" b="0" i="0" u="none" strike="noStrike" cap="none" dirty="0">
                <a:solidFill>
                  <a:srgbClr val="000000"/>
                </a:solidFill>
                <a:latin typeface="Century Gothic" panose="020B0502020202020204" pitchFamily="34" charset="0"/>
                <a:ea typeface="Century Gothic"/>
                <a:cs typeface="Century Gothic"/>
                <a:sym typeface="Century Gothic"/>
              </a:rPr>
              <a:t> </a:t>
            </a:r>
          </a:p>
          <a:p>
            <a:pPr marL="0" marR="0" lvl="0" indent="0" algn="ctr" rtl="0">
              <a:lnSpc>
                <a:spcPct val="100000"/>
              </a:lnSpc>
              <a:spcBef>
                <a:spcPts val="0"/>
              </a:spcBef>
              <a:spcAft>
                <a:spcPts val="0"/>
              </a:spcAft>
              <a:buClr>
                <a:srgbClr val="000000"/>
              </a:buClr>
              <a:buSzPts val="2700"/>
              <a:buFont typeface="Century Gothic"/>
              <a:buNone/>
            </a:pPr>
            <a:r>
              <a:rPr lang="fr-FR" sz="2700" dirty="0">
                <a:latin typeface="Century Gothic" panose="020B0502020202020204" pitchFamily="34" charset="0"/>
                <a:sym typeface="Century Gothic"/>
              </a:rPr>
              <a:t>Partie 1</a:t>
            </a:r>
            <a:endParaRPr lang="fr-FR" dirty="0">
              <a:latin typeface="Century Gothic" panose="020B0502020202020204" pitchFamily="34" charset="0"/>
            </a:endParaRPr>
          </a:p>
        </p:txBody>
      </p:sp>
      <p:sp>
        <p:nvSpPr>
          <p:cNvPr id="548" name="Shape 548"/>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3342501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IV. Classes et Objets</a:t>
            </a:r>
          </a:p>
        </p:txBody>
      </p:sp>
    </p:spTree>
    <p:extLst>
      <p:ext uri="{BB962C8B-B14F-4D97-AF65-F5344CB8AC3E}">
        <p14:creationId xmlns:p14="http://schemas.microsoft.com/office/powerpoint/2010/main" val="29370343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a. Rappel des concepts</a:t>
            </a:r>
          </a:p>
        </p:txBody>
      </p:sp>
    </p:spTree>
    <p:extLst>
      <p:ext uri="{BB962C8B-B14F-4D97-AF65-F5344CB8AC3E}">
        <p14:creationId xmlns:p14="http://schemas.microsoft.com/office/powerpoint/2010/main" val="2049040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8573A162-83E1-8D48-BC58-D97DB4C3E89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1. Du </a:t>
            </a:r>
            <a:r>
              <a:rPr lang="fr-FR" sz="1400" dirty="0">
                <a:latin typeface="Century Gothic" panose="020B0502020202020204" pitchFamily="34" charset="0"/>
                <a:ea typeface="Century Gothic"/>
                <a:cs typeface="Century Gothic"/>
                <a:sym typeface="Century Gothic"/>
              </a:rPr>
              <a:t>procédurale</a:t>
            </a:r>
            <a:r>
              <a:rPr lang="fr-FR" sz="1485" dirty="0">
                <a:latin typeface="Century Gothic" panose="020B0502020202020204" pitchFamily="34" charset="0"/>
                <a:ea typeface="Century Gothic"/>
                <a:cs typeface="Century Gothic"/>
                <a:sym typeface="Century Gothic"/>
              </a:rPr>
              <a:t> à l’objet</a:t>
            </a:r>
            <a:endParaRPr lang="fr-FR" dirty="0">
              <a:latin typeface="Century Gothic" panose="020B0502020202020204" pitchFamily="34" charset="0"/>
            </a:endParaRPr>
          </a:p>
          <a:p>
            <a:pPr lvl="2">
              <a:buSzPts val="1925"/>
            </a:pPr>
            <a:r>
              <a:rPr lang="fr-FR" sz="1925" b="1" dirty="0">
                <a:latin typeface="Century Gothic" panose="020B0502020202020204" pitchFamily="34" charset="0"/>
                <a:ea typeface="Century Gothic"/>
                <a:cs typeface="Century Gothic"/>
                <a:sym typeface="Century Gothic"/>
              </a:rPr>
              <a:t>a. Les limites de la </a:t>
            </a:r>
            <a:r>
              <a:rPr lang="fr-FR" sz="1900" b="1" dirty="0">
                <a:latin typeface="Century Gothic" panose="020B0502020202020204" pitchFamily="34" charset="0"/>
                <a:ea typeface="Century Gothic"/>
                <a:cs typeface="Century Gothic"/>
                <a:sym typeface="Century Gothic"/>
              </a:rPr>
              <a:t>programmation</a:t>
            </a:r>
            <a:r>
              <a:rPr lang="fr-FR" sz="1925" b="1" dirty="0">
                <a:latin typeface="Century Gothic" panose="020B0502020202020204" pitchFamily="34" charset="0"/>
                <a:ea typeface="Century Gothic"/>
                <a:cs typeface="Century Gothic"/>
                <a:sym typeface="Century Gothic"/>
              </a:rPr>
              <a:t> procédurale.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D410B611-19B4-2C4E-9B76-E8D05C6B78BB}"/>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3B573132-0862-3940-887E-3DA6BBB5B63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2E8B0123-C787-C945-B76C-624E529B39CA}"/>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90532AB7-1F3C-834F-92FF-E8EB7779DA6B}"/>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codage d’algorithmes élaborés a contraint les informaticiens à concevoir des </a:t>
            </a:r>
            <a:r>
              <a:rPr lang="fr-FR" sz="2000" b="1" dirty="0">
                <a:solidFill>
                  <a:schemeClr val="tx1"/>
                </a:solidFill>
                <a:latin typeface="Century Gothic" panose="020B0502020202020204" pitchFamily="34" charset="0"/>
                <a:ea typeface="Century Gothic"/>
                <a:cs typeface="Century Gothic"/>
                <a:sym typeface="Century Gothic"/>
              </a:rPr>
              <a:t>langages dits procéduraux</a:t>
            </a:r>
            <a:r>
              <a:rPr lang="fr-FR" sz="2000" dirty="0">
                <a:solidFill>
                  <a:schemeClr val="tx1"/>
                </a:solidFill>
                <a:latin typeface="Century Gothic" panose="020B0502020202020204" pitchFamily="34" charset="0"/>
                <a:ea typeface="Century Gothic"/>
                <a:cs typeface="Century Gothic"/>
                <a:sym typeface="Century Gothic"/>
              </a:rPr>
              <a:t>, tels que le Fortran, Le Basic, le Pascal ou le C.</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Ceux ci se rapprochaient à la fois du langage et du raisonnement humain.</a:t>
            </a:r>
          </a:p>
          <a:p>
            <a:pPr lvl="0"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0"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 plus, les codes devenaient </a:t>
            </a:r>
            <a:r>
              <a:rPr lang="fr-FR" sz="2000" b="1" dirty="0">
                <a:solidFill>
                  <a:schemeClr val="tx1"/>
                </a:solidFill>
                <a:latin typeface="Century Gothic" panose="020B0502020202020204" pitchFamily="34" charset="0"/>
                <a:ea typeface="Century Gothic"/>
                <a:cs typeface="Century Gothic"/>
                <a:sym typeface="Century Gothic"/>
              </a:rPr>
              <a:t>indépendants</a:t>
            </a:r>
            <a:r>
              <a:rPr lang="fr-FR" sz="2000" dirty="0">
                <a:solidFill>
                  <a:schemeClr val="tx1"/>
                </a:solidFill>
                <a:latin typeface="Century Gothic" panose="020B0502020202020204" pitchFamily="34" charset="0"/>
                <a:ea typeface="Century Gothic"/>
                <a:cs typeface="Century Gothic"/>
                <a:sym typeface="Century Gothic"/>
              </a:rPr>
              <a:t> des types de processeurs et donc relativement </a:t>
            </a:r>
            <a:r>
              <a:rPr lang="fr-FR" sz="2000" b="1" dirty="0">
                <a:solidFill>
                  <a:schemeClr val="tx1"/>
                </a:solidFill>
                <a:latin typeface="Century Gothic" panose="020B0502020202020204" pitchFamily="34" charset="0"/>
                <a:ea typeface="Century Gothic"/>
                <a:cs typeface="Century Gothic"/>
                <a:sym typeface="Century Gothic"/>
              </a:rPr>
              <a:t>universels</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9278875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7" name="Espace réservé du texte 2">
            <a:extLst>
              <a:ext uri="{FF2B5EF4-FFF2-40B4-BE49-F238E27FC236}">
                <a16:creationId xmlns:a16="http://schemas.microsoft.com/office/drawing/2014/main" id="{68B1515D-BA1B-894E-9131-A33A72D6C30C}"/>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Objet : </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s’agit d’une </a:t>
            </a:r>
            <a:r>
              <a:rPr lang="fr-FR" sz="2000" b="1" dirty="0">
                <a:solidFill>
                  <a:schemeClr val="tx1"/>
                </a:solidFill>
                <a:latin typeface="Century Gothic" panose="020B0502020202020204" pitchFamily="34" charset="0"/>
                <a:ea typeface="Century Gothic"/>
                <a:cs typeface="Century Gothic"/>
                <a:sym typeface="Century Gothic"/>
              </a:rPr>
              <a:t>entité</a:t>
            </a:r>
            <a:r>
              <a:rPr lang="fr-FR" sz="2000" dirty="0">
                <a:solidFill>
                  <a:schemeClr val="tx1"/>
                </a:solidFill>
                <a:latin typeface="Century Gothic" panose="020B0502020202020204" pitchFamily="34" charset="0"/>
                <a:ea typeface="Century Gothic"/>
                <a:cs typeface="Century Gothic"/>
                <a:sym typeface="Century Gothic"/>
              </a:rPr>
              <a:t> possédant : </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identité.</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Des variables définissant son état (</a:t>
            </a:r>
            <a:r>
              <a:rPr lang="fr-FR" sz="2000" b="1" dirty="0">
                <a:solidFill>
                  <a:schemeClr val="tx1"/>
                </a:solidFill>
                <a:latin typeface="Century Gothic" panose="020B0502020202020204" pitchFamily="34" charset="0"/>
                <a:ea typeface="Century Gothic"/>
                <a:cs typeface="Century Gothic"/>
                <a:sym typeface="Century Gothic"/>
              </a:rPr>
              <a:t>attributs</a:t>
            </a:r>
            <a:r>
              <a:rPr lang="fr-FR" sz="2000" dirty="0">
                <a:solidFill>
                  <a:schemeClr val="tx1"/>
                </a:solidFill>
                <a:latin typeface="Century Gothic" panose="020B0502020202020204" pitchFamily="34" charset="0"/>
                <a:ea typeface="Century Gothic"/>
                <a:cs typeface="Century Gothic"/>
                <a:sym typeface="Century Gothic"/>
              </a:rPr>
              <a:t>).</a:t>
            </a:r>
          </a:p>
          <a:p>
            <a:pPr lvl="2"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Des sous programmes gérant son comportement (</a:t>
            </a:r>
            <a:r>
              <a:rPr lang="fr-FR" sz="2000" b="1" dirty="0">
                <a:solidFill>
                  <a:schemeClr val="tx1"/>
                </a:solidFill>
                <a:latin typeface="Century Gothic" panose="020B0502020202020204" pitchFamily="34" charset="0"/>
                <a:ea typeface="Century Gothic"/>
                <a:cs typeface="Century Gothic"/>
                <a:sym typeface="Century Gothic"/>
              </a:rPr>
              <a:t>méthodes</a:t>
            </a:r>
            <a:r>
              <a:rPr lang="fr-FR" sz="2000" dirty="0">
                <a:solidFill>
                  <a:schemeClr val="tx1"/>
                </a:solidFill>
                <a:latin typeface="Century Gothic" panose="020B0502020202020204" pitchFamily="34" charset="0"/>
                <a:ea typeface="Century Gothic"/>
                <a:cs typeface="Century Gothic"/>
                <a:sym typeface="Century Gothic"/>
              </a:rPr>
              <a:t>).</a:t>
            </a:r>
          </a:p>
          <a:p>
            <a:pPr lvl="1" indent="-317500" algn="l">
              <a:buClr>
                <a:srgbClr val="F1C232"/>
              </a:buClr>
              <a:buSzPts val="2000"/>
              <a:buFont typeface="Century Gothic"/>
              <a:buChar char="●"/>
            </a:pPr>
            <a:endParaRPr lang="fr-FR" sz="2000" dirty="0">
              <a:solidFill>
                <a:schemeClr val="tx1"/>
              </a:solidFill>
              <a:latin typeface="Century Gothic" panose="020B0502020202020204" pitchFamily="34" charset="0"/>
              <a:ea typeface="Century Gothic"/>
              <a:cs typeface="Century Gothic"/>
              <a:sym typeface="Century Gothic"/>
            </a:endParaRPr>
          </a:p>
        </p:txBody>
      </p:sp>
      <p:sp>
        <p:nvSpPr>
          <p:cNvPr id="18" name="Shape 90">
            <a:extLst>
              <a:ext uri="{FF2B5EF4-FFF2-40B4-BE49-F238E27FC236}">
                <a16:creationId xmlns:a16="http://schemas.microsoft.com/office/drawing/2014/main" id="{81C8C0AD-41F7-2542-9332-46794A732EB7}"/>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a. Rappel des concepts</a:t>
            </a:r>
            <a:endParaRPr lang="fr-FR" dirty="0">
              <a:latin typeface="Century Gothic" panose="020B0502020202020204" pitchFamily="34" charset="0"/>
            </a:endParaRPr>
          </a:p>
        </p:txBody>
      </p:sp>
      <p:cxnSp>
        <p:nvCxnSpPr>
          <p:cNvPr id="19" name="Shape 73">
            <a:extLst>
              <a:ext uri="{FF2B5EF4-FFF2-40B4-BE49-F238E27FC236}">
                <a16:creationId xmlns:a16="http://schemas.microsoft.com/office/drawing/2014/main" id="{A22BE35B-743E-E94F-A68F-9B4868D14386}"/>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0" name="Shape 74">
            <a:extLst>
              <a:ext uri="{FF2B5EF4-FFF2-40B4-BE49-F238E27FC236}">
                <a16:creationId xmlns:a16="http://schemas.microsoft.com/office/drawing/2014/main" id="{4B5550F8-3934-6F45-B3CA-06EF02D7012E}"/>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Shape 75">
            <a:extLst>
              <a:ext uri="{FF2B5EF4-FFF2-40B4-BE49-F238E27FC236}">
                <a16:creationId xmlns:a16="http://schemas.microsoft.com/office/drawing/2014/main" id="{A0C99A54-9CD1-A54F-8AEE-CD7A67A10EC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6498014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AF12BD61-6E1B-8546-B0F9-50E5515D2A31}"/>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a. Rappel des concepts</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1CD534A4-5F89-DF41-9140-B3893CE9A8B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BC2DD78A-0545-0441-ACDC-1D320981CDB8}"/>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885AAA90-B4CB-9145-BB52-C7A0C33E292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3595A858-5BBE-B446-AF43-B141816C8B8B}"/>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Classe:</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Il s’agit d’une abstraction regroupant des objets ayant les mêmes attributs et les mêmes méthodes.</a:t>
            </a:r>
          </a:p>
        </p:txBody>
      </p:sp>
    </p:spTree>
    <p:extLst>
      <p:ext uri="{BB962C8B-B14F-4D97-AF65-F5344CB8AC3E}">
        <p14:creationId xmlns:p14="http://schemas.microsoft.com/office/powerpoint/2010/main" val="4211829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91" name="Shape 91"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1" name="Shape 90">
            <a:extLst>
              <a:ext uri="{FF2B5EF4-FFF2-40B4-BE49-F238E27FC236}">
                <a16:creationId xmlns:a16="http://schemas.microsoft.com/office/drawing/2014/main" id="{9A5C5827-36D7-E242-8CFE-A91A3B6D6D86}"/>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4. Classes et Objets</a:t>
            </a:r>
          </a:p>
          <a:p>
            <a:pPr>
              <a:buSzPts val="1485"/>
            </a:pPr>
            <a:r>
              <a:rPr lang="fr-FR" sz="1925" b="1" dirty="0">
                <a:latin typeface="Century Gothic" panose="020B0502020202020204" pitchFamily="34" charset="0"/>
                <a:ea typeface="Century Gothic"/>
                <a:cs typeface="Century Gothic"/>
                <a:sym typeface="Century Gothic"/>
              </a:rPr>
              <a:t>a. Rappel des concepts</a:t>
            </a:r>
            <a:endParaRPr lang="fr-FR" dirty="0">
              <a:latin typeface="Century Gothic" panose="020B0502020202020204" pitchFamily="34" charset="0"/>
            </a:endParaRPr>
          </a:p>
        </p:txBody>
      </p:sp>
      <p:cxnSp>
        <p:nvCxnSpPr>
          <p:cNvPr id="13" name="Shape 73">
            <a:extLst>
              <a:ext uri="{FF2B5EF4-FFF2-40B4-BE49-F238E27FC236}">
                <a16:creationId xmlns:a16="http://schemas.microsoft.com/office/drawing/2014/main" id="{E98F3569-EBA3-EE45-AE1F-D29B767C70D3}"/>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4" name="Shape 74">
            <a:extLst>
              <a:ext uri="{FF2B5EF4-FFF2-40B4-BE49-F238E27FC236}">
                <a16:creationId xmlns:a16="http://schemas.microsoft.com/office/drawing/2014/main" id="{BBC51515-351E-EA44-BC9D-72D8CC04E24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5" name="Shape 75">
            <a:extLst>
              <a:ext uri="{FF2B5EF4-FFF2-40B4-BE49-F238E27FC236}">
                <a16:creationId xmlns:a16="http://schemas.microsoft.com/office/drawing/2014/main" id="{50576D5E-1B7A-1841-BFD4-B7D6F560FCA1}"/>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B588283C-C0E0-334F-8801-C8E92360056C}"/>
              </a:ext>
            </a:extLst>
          </p:cNvPr>
          <p:cNvSpPr>
            <a:spLocks noGrp="1"/>
          </p:cNvSpPr>
          <p:nvPr>
            <p:ph type="body" idx="1"/>
          </p:nvPr>
        </p:nvSpPr>
        <p:spPr>
          <a:xfrm>
            <a:off x="343049" y="1238023"/>
            <a:ext cx="8520602" cy="3361652"/>
          </a:xfrm>
        </p:spPr>
        <p:txBody>
          <a:bodyPr anchor="ctr"/>
          <a:lstStyle/>
          <a:p>
            <a:pPr lvl="0" indent="-317500" algn="l">
              <a:buClr>
                <a:srgbClr val="F1C232"/>
              </a:buClr>
              <a:buSzPts val="2000"/>
              <a:buFont typeface="Century Gothic"/>
              <a:buChar char="●"/>
            </a:pPr>
            <a:r>
              <a:rPr lang="fr-FR" sz="2000" b="1" dirty="0">
                <a:solidFill>
                  <a:schemeClr val="tx1"/>
                </a:solidFill>
                <a:latin typeface="Century Gothic" panose="020B0502020202020204" pitchFamily="34" charset="0"/>
                <a:ea typeface="Century Gothic"/>
                <a:cs typeface="Century Gothic"/>
                <a:sym typeface="Century Gothic"/>
              </a:rPr>
              <a:t>En programmation : </a:t>
            </a:r>
          </a:p>
          <a:p>
            <a:pPr lvl="0" indent="-317500" algn="l">
              <a:buClr>
                <a:srgbClr val="F1C232"/>
              </a:buClr>
              <a:buSzPts val="2000"/>
              <a:buFont typeface="Century Gothic"/>
              <a:buChar char="●"/>
            </a:pPr>
            <a:endParaRPr lang="fr-FR" sz="2000" b="1"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On commence par déclarer une classe qui est le </a:t>
            </a:r>
            <a:r>
              <a:rPr lang="fr-FR" sz="2000" b="1" dirty="0">
                <a:solidFill>
                  <a:schemeClr val="tx1"/>
                </a:solidFill>
                <a:latin typeface="Century Gothic" panose="020B0502020202020204" pitchFamily="34" charset="0"/>
                <a:ea typeface="Century Gothic"/>
                <a:cs typeface="Century Gothic"/>
                <a:sym typeface="Century Gothic"/>
              </a:rPr>
              <a:t>moule commun</a:t>
            </a:r>
            <a:r>
              <a:rPr lang="fr-FR" sz="2000" dirty="0">
                <a:solidFill>
                  <a:schemeClr val="tx1"/>
                </a:solidFill>
                <a:latin typeface="Century Gothic" panose="020B0502020202020204" pitchFamily="34" charset="0"/>
                <a:ea typeface="Century Gothic"/>
                <a:cs typeface="Century Gothic"/>
                <a:sym typeface="Century Gothic"/>
              </a:rPr>
              <a:t> à nos futurs objets.</a:t>
            </a:r>
          </a:p>
          <a:p>
            <a:pPr marL="139700" lvl="0" algn="l">
              <a:buClr>
                <a:srgbClr val="F1C232"/>
              </a:buClr>
              <a:buSzPts val="2000"/>
            </a:pPr>
            <a:endParaRPr lang="fr-FR" sz="20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Selon nos besoins on </a:t>
            </a:r>
            <a:r>
              <a:rPr lang="fr-FR" sz="2000" b="1" dirty="0">
                <a:solidFill>
                  <a:schemeClr val="tx1"/>
                </a:solidFill>
                <a:latin typeface="Century Gothic" panose="020B0502020202020204" pitchFamily="34" charset="0"/>
                <a:ea typeface="Century Gothic"/>
                <a:cs typeface="Century Gothic"/>
                <a:sym typeface="Century Gothic"/>
              </a:rPr>
              <a:t>instancie</a:t>
            </a:r>
            <a:r>
              <a:rPr lang="fr-FR" sz="2000" dirty="0">
                <a:solidFill>
                  <a:schemeClr val="tx1"/>
                </a:solidFill>
                <a:latin typeface="Century Gothic" panose="020B0502020202020204" pitchFamily="34" charset="0"/>
                <a:ea typeface="Century Gothic"/>
                <a:cs typeface="Century Gothic"/>
                <a:sym typeface="Century Gothic"/>
              </a:rPr>
              <a:t> des objets de cette classe, chaque objet ayant une </a:t>
            </a:r>
            <a:r>
              <a:rPr lang="fr-FR" sz="2000" b="1" dirty="0">
                <a:solidFill>
                  <a:schemeClr val="tx1"/>
                </a:solidFill>
                <a:latin typeface="Century Gothic" panose="020B0502020202020204" pitchFamily="34" charset="0"/>
                <a:ea typeface="Century Gothic"/>
                <a:cs typeface="Century Gothic"/>
                <a:sym typeface="Century Gothic"/>
              </a:rPr>
              <a:t>identité</a:t>
            </a:r>
            <a:r>
              <a:rPr lang="fr-FR" sz="2000" dirty="0">
                <a:solidFill>
                  <a:schemeClr val="tx1"/>
                </a:solidFill>
                <a:latin typeface="Century Gothic" panose="020B0502020202020204" pitchFamily="34" charset="0"/>
                <a:ea typeface="Century Gothic"/>
                <a:cs typeface="Century Gothic"/>
                <a:sym typeface="Century Gothic"/>
              </a:rPr>
              <a:t> et des </a:t>
            </a:r>
            <a:r>
              <a:rPr lang="fr-FR" sz="2000" b="1" dirty="0">
                <a:solidFill>
                  <a:schemeClr val="tx1"/>
                </a:solidFill>
                <a:latin typeface="Century Gothic" panose="020B0502020202020204" pitchFamily="34" charset="0"/>
                <a:ea typeface="Century Gothic"/>
                <a:cs typeface="Century Gothic"/>
                <a:sym typeface="Century Gothic"/>
              </a:rPr>
              <a:t>valeurs d’attributs</a:t>
            </a:r>
            <a:r>
              <a:rPr lang="fr-FR" sz="2000" dirty="0">
                <a:solidFill>
                  <a:schemeClr val="tx1"/>
                </a:solidFill>
                <a:latin typeface="Century Gothic" panose="020B0502020202020204" pitchFamily="34" charset="0"/>
                <a:ea typeface="Century Gothic"/>
                <a:cs typeface="Century Gothic"/>
                <a:sym typeface="Century Gothic"/>
              </a:rPr>
              <a:t> qui lui sont </a:t>
            </a:r>
            <a:r>
              <a:rPr lang="fr-FR" sz="2000" b="1" dirty="0">
                <a:solidFill>
                  <a:schemeClr val="tx1"/>
                </a:solidFill>
                <a:latin typeface="Century Gothic" panose="020B0502020202020204" pitchFamily="34" charset="0"/>
                <a:ea typeface="Century Gothic"/>
                <a:cs typeface="Century Gothic"/>
                <a:sym typeface="Century Gothic"/>
              </a:rPr>
              <a:t>propres</a:t>
            </a:r>
            <a:r>
              <a:rPr lang="fr-FR" sz="2000" dirty="0">
                <a:solidFill>
                  <a:schemeClr val="tx1"/>
                </a:solidFill>
                <a:latin typeface="Century Gothic" panose="020B0502020202020204" pitchFamily="34" charset="0"/>
                <a:ea typeface="Century Gothic"/>
                <a:cs typeface="Century Gothic"/>
                <a:sym typeface="Century Gothic"/>
              </a:rPr>
              <a:t>.</a:t>
            </a:r>
          </a:p>
        </p:txBody>
      </p:sp>
    </p:spTree>
    <p:extLst>
      <p:ext uri="{BB962C8B-B14F-4D97-AF65-F5344CB8AC3E}">
        <p14:creationId xmlns:p14="http://schemas.microsoft.com/office/powerpoint/2010/main" val="19250168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b. Syntaxe générale</a:t>
            </a:r>
          </a:p>
        </p:txBody>
      </p:sp>
    </p:spTree>
    <p:extLst>
      <p:ext uri="{BB962C8B-B14F-4D97-AF65-F5344CB8AC3E}">
        <p14:creationId xmlns:p14="http://schemas.microsoft.com/office/powerpoint/2010/main" val="840932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p:nvPr/>
        </p:nvSpPr>
        <p:spPr>
          <a:xfrm>
            <a:off x="8702750"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pic>
        <p:nvPicPr>
          <p:cNvPr id="63" name="Shape 63" descr="Shape 9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65" name="Shape 65"/>
          <p:cNvSpPr/>
          <p:nvPr/>
        </p:nvSpPr>
        <p:spPr>
          <a:xfrm>
            <a:off x="7873049" y="4314974"/>
            <a:ext cx="611101" cy="6012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entury Gothic" panose="020B0502020202020204" pitchFamily="34" charset="0"/>
              <a:sym typeface="Arial"/>
            </a:endParaRPr>
          </a:p>
        </p:txBody>
      </p:sp>
      <p:sp>
        <p:nvSpPr>
          <p:cNvPr id="6" name="Espace réservé du texte 2">
            <a:extLst>
              <a:ext uri="{FF2B5EF4-FFF2-40B4-BE49-F238E27FC236}">
                <a16:creationId xmlns:a16="http://schemas.microsoft.com/office/drawing/2014/main" id="{3D05CA09-F9F2-3445-BDFB-7873946CB769}"/>
              </a:ext>
            </a:extLst>
          </p:cNvPr>
          <p:cNvSpPr>
            <a:spLocks noGrp="1"/>
          </p:cNvSpPr>
          <p:nvPr>
            <p:ph type="body" idx="1"/>
          </p:nvPr>
        </p:nvSpPr>
        <p:spPr>
          <a:xfrm>
            <a:off x="1" y="2083051"/>
            <a:ext cx="9143999" cy="828526"/>
          </a:xfrm>
        </p:spPr>
        <p:txBody>
          <a:bodyPr anchor="ctr"/>
          <a:lstStyle/>
          <a:p>
            <a:pPr marL="139700" indent="0">
              <a:buClr>
                <a:srgbClr val="F1C232"/>
              </a:buClr>
              <a:buSzPts val="2200"/>
            </a:pPr>
            <a:r>
              <a:rPr lang="fr-FR" sz="3600" dirty="0">
                <a:solidFill>
                  <a:schemeClr val="tx1"/>
                </a:solidFill>
                <a:latin typeface="Century Gothic" panose="020B0502020202020204" pitchFamily="34" charset="0"/>
                <a:sym typeface="Century Gothic"/>
              </a:rPr>
              <a:t>**. Introduction au JAVA</a:t>
            </a:r>
          </a:p>
        </p:txBody>
      </p:sp>
    </p:spTree>
    <p:extLst>
      <p:ext uri="{BB962C8B-B14F-4D97-AF65-F5344CB8AC3E}">
        <p14:creationId xmlns:p14="http://schemas.microsoft.com/office/powerpoint/2010/main" val="3855817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360" name="Shape 360"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13" name="Shape 90">
            <a:extLst>
              <a:ext uri="{FF2B5EF4-FFF2-40B4-BE49-F238E27FC236}">
                <a16:creationId xmlns:a16="http://schemas.microsoft.com/office/drawing/2014/main" id="{40DD36F4-EBF1-5943-BA02-55E59256BDC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4" name="Shape 73">
            <a:extLst>
              <a:ext uri="{FF2B5EF4-FFF2-40B4-BE49-F238E27FC236}">
                <a16:creationId xmlns:a16="http://schemas.microsoft.com/office/drawing/2014/main" id="{DFB36757-4618-9540-B18D-F896675C5250}"/>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5" name="Shape 74">
            <a:extLst>
              <a:ext uri="{FF2B5EF4-FFF2-40B4-BE49-F238E27FC236}">
                <a16:creationId xmlns:a16="http://schemas.microsoft.com/office/drawing/2014/main" id="{7FCA3246-FCC9-464C-B35D-277CF0D8BFA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6" name="Shape 75">
            <a:extLst>
              <a:ext uri="{FF2B5EF4-FFF2-40B4-BE49-F238E27FC236}">
                <a16:creationId xmlns:a16="http://schemas.microsoft.com/office/drawing/2014/main" id="{C72B1046-7794-BF42-A58E-DB8E6F929102}"/>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Espace réservé du texte 2">
            <a:extLst>
              <a:ext uri="{FF2B5EF4-FFF2-40B4-BE49-F238E27FC236}">
                <a16:creationId xmlns:a16="http://schemas.microsoft.com/office/drawing/2014/main" id="{F11EA4AD-7D1E-BC41-9773-0FDB0B0653F3}"/>
              </a:ext>
            </a:extLst>
          </p:cNvPr>
          <p:cNvSpPr>
            <a:spLocks noGrp="1"/>
          </p:cNvSpPr>
          <p:nvPr>
            <p:ph type="body" idx="1"/>
          </p:nvPr>
        </p:nvSpPr>
        <p:spPr>
          <a:xfrm>
            <a:off x="374046" y="1150236"/>
            <a:ext cx="8520602" cy="3361652"/>
          </a:xfrm>
        </p:spPr>
        <p:txBody>
          <a:bodyPr anchor="ctr"/>
          <a:lstStyle/>
          <a:p>
            <a:pPr marL="0" lvl="0" indent="0" algn="l">
              <a:buClr>
                <a:srgbClr val="000000"/>
              </a:buClr>
              <a:buSzPts val="2000"/>
            </a:pPr>
            <a:r>
              <a:rPr lang="fr-FR" sz="1800" b="1" dirty="0">
                <a:solidFill>
                  <a:schemeClr val="tx1"/>
                </a:solidFill>
                <a:latin typeface="Century Gothic" panose="020B0502020202020204" pitchFamily="34" charset="0"/>
                <a:ea typeface="Century Gothic"/>
                <a:cs typeface="Century Gothic"/>
                <a:sym typeface="Century Gothic"/>
              </a:rPr>
              <a:t>  </a:t>
            </a:r>
            <a:r>
              <a:rPr lang="fr-FR" sz="1800" b="1" u="sng" dirty="0">
                <a:solidFill>
                  <a:schemeClr val="tx1"/>
                </a:solidFill>
                <a:latin typeface="Century Gothic" panose="020B0502020202020204" pitchFamily="34" charset="0"/>
                <a:ea typeface="Century Gothic"/>
                <a:cs typeface="Century Gothic"/>
                <a:sym typeface="Century Gothic"/>
              </a:rPr>
              <a:t>Types primitifs en Java</a:t>
            </a:r>
            <a:r>
              <a:rPr lang="fr-FR" sz="1800" b="1" dirty="0">
                <a:solidFill>
                  <a:schemeClr val="tx1"/>
                </a:solidFill>
                <a:latin typeface="Century Gothic" panose="020B0502020202020204" pitchFamily="34" charset="0"/>
                <a:ea typeface="Century Gothic"/>
                <a:cs typeface="Century Gothic"/>
                <a:sym typeface="Century Gothic"/>
              </a:rPr>
              <a:t> :</a:t>
            </a:r>
            <a:endParaRPr lang="fr-FR" sz="1800" b="1" dirty="0">
              <a:solidFill>
                <a:schemeClr val="tx1"/>
              </a:solidFill>
              <a:latin typeface="Century Gothic" panose="020B0502020202020204" pitchFamily="34" charset="0"/>
            </a:endParaRPr>
          </a:p>
          <a:p>
            <a:pPr marL="0" lvl="0" indent="0" algn="l">
              <a:buClr>
                <a:srgbClr val="000000"/>
              </a:buClr>
              <a:buSzPts val="2000"/>
            </a:pPr>
            <a:endParaRPr lang="fr-FR" sz="1800"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1800" b="1" dirty="0" err="1">
                <a:solidFill>
                  <a:schemeClr val="tx1"/>
                </a:solidFill>
                <a:latin typeface="Century Gothic" panose="020B0502020202020204" pitchFamily="34" charset="0"/>
                <a:ea typeface="Century Gothic"/>
                <a:cs typeface="Century Gothic"/>
                <a:sym typeface="Century Gothic"/>
              </a:rPr>
              <a:t>int</a:t>
            </a:r>
            <a:r>
              <a:rPr lang="fr-FR" sz="1800" dirty="0">
                <a:solidFill>
                  <a:schemeClr val="tx1"/>
                </a:solidFill>
                <a:latin typeface="Century Gothic" panose="020B0502020202020204" pitchFamily="34" charset="0"/>
                <a:ea typeface="Century Gothic"/>
                <a:cs typeface="Century Gothic"/>
                <a:sym typeface="Century Gothic"/>
              </a:rPr>
              <a:t> : nombre entier (sur 4 octets)</a:t>
            </a:r>
          </a:p>
          <a:p>
            <a:pPr lvl="1" indent="-317500" algn="l">
              <a:buClr>
                <a:srgbClr val="F1C232"/>
              </a:buClr>
              <a:buSzPts val="2000"/>
              <a:buFont typeface="Century Gothic"/>
              <a:buChar char="●"/>
            </a:pPr>
            <a:r>
              <a:rPr lang="fr-FR" sz="1800" b="1" dirty="0">
                <a:solidFill>
                  <a:schemeClr val="tx1"/>
                </a:solidFill>
                <a:latin typeface="Century Gothic" panose="020B0502020202020204" pitchFamily="34" charset="0"/>
                <a:ea typeface="Century Gothic"/>
                <a:cs typeface="Century Gothic"/>
                <a:sym typeface="Century Gothic"/>
              </a:rPr>
              <a:t>long</a:t>
            </a:r>
            <a:r>
              <a:rPr lang="fr-FR" sz="1800" dirty="0">
                <a:solidFill>
                  <a:schemeClr val="tx1"/>
                </a:solidFill>
                <a:latin typeface="Century Gothic" panose="020B0502020202020204" pitchFamily="34" charset="0"/>
                <a:ea typeface="Century Gothic"/>
                <a:cs typeface="Century Gothic"/>
                <a:sym typeface="Century Gothic"/>
              </a:rPr>
              <a:t> : nombre entier (sur 8 octets)</a:t>
            </a:r>
          </a:p>
          <a:p>
            <a:pPr lvl="1" indent="-317500" algn="l">
              <a:buClr>
                <a:srgbClr val="F1C232"/>
              </a:buClr>
              <a:buSzPts val="2000"/>
              <a:buFont typeface="Century Gothic"/>
              <a:buChar char="●"/>
            </a:pPr>
            <a:r>
              <a:rPr lang="fr-FR" sz="1800" b="1" dirty="0" err="1">
                <a:solidFill>
                  <a:schemeClr val="tx1"/>
                </a:solidFill>
                <a:latin typeface="Century Gothic" panose="020B0502020202020204" pitchFamily="34" charset="0"/>
                <a:ea typeface="Century Gothic"/>
                <a:cs typeface="Century Gothic"/>
                <a:sym typeface="Century Gothic"/>
              </a:rPr>
              <a:t>float</a:t>
            </a:r>
            <a:r>
              <a:rPr lang="fr-FR" sz="1800" dirty="0">
                <a:solidFill>
                  <a:schemeClr val="tx1"/>
                </a:solidFill>
                <a:latin typeface="Century Gothic" panose="020B0502020202020204" pitchFamily="34" charset="0"/>
                <a:ea typeface="Century Gothic"/>
                <a:cs typeface="Century Gothic"/>
                <a:sym typeface="Century Gothic"/>
              </a:rPr>
              <a:t> : nombre décimal (sur 4 octets)</a:t>
            </a:r>
            <a:endParaRPr lang="fr-FR" sz="1800" dirty="0">
              <a:solidFill>
                <a:schemeClr val="tx1"/>
              </a:solidFill>
              <a:latin typeface="Century Gothic" panose="020B0502020202020204" pitchFamily="34" charset="0"/>
            </a:endParaRPr>
          </a:p>
          <a:p>
            <a:pPr lvl="1" indent="-317500" algn="l">
              <a:buClr>
                <a:srgbClr val="F1C232"/>
              </a:buClr>
              <a:buSzPts val="2000"/>
              <a:buFont typeface="Century Gothic"/>
              <a:buChar char="●"/>
            </a:pPr>
            <a:r>
              <a:rPr lang="fr-FR" sz="1800" b="1" dirty="0">
                <a:solidFill>
                  <a:schemeClr val="tx1"/>
                </a:solidFill>
                <a:latin typeface="Century Gothic" panose="020B0502020202020204" pitchFamily="34" charset="0"/>
                <a:ea typeface="Century Gothic"/>
                <a:cs typeface="Century Gothic"/>
                <a:sym typeface="Century Gothic"/>
              </a:rPr>
              <a:t>double </a:t>
            </a:r>
            <a:r>
              <a:rPr lang="fr-FR" sz="1800" dirty="0">
                <a:solidFill>
                  <a:schemeClr val="tx1"/>
                </a:solidFill>
                <a:latin typeface="Century Gothic" panose="020B0502020202020204" pitchFamily="34" charset="0"/>
                <a:ea typeface="Century Gothic"/>
                <a:cs typeface="Century Gothic"/>
                <a:sym typeface="Century Gothic"/>
              </a:rPr>
              <a:t>: nombre décimal (sur 8 octets)</a:t>
            </a:r>
          </a:p>
          <a:p>
            <a:pPr lvl="1" indent="-317500" algn="l">
              <a:buClr>
                <a:srgbClr val="F1C232"/>
              </a:buClr>
              <a:buSzPts val="2000"/>
              <a:buFont typeface="Century Gothic"/>
              <a:buChar char="●"/>
            </a:pPr>
            <a:r>
              <a:rPr lang="fr-FR" sz="1800" b="1" dirty="0" err="1">
                <a:solidFill>
                  <a:schemeClr val="tx1"/>
                </a:solidFill>
                <a:latin typeface="Century Gothic" panose="020B0502020202020204" pitchFamily="34" charset="0"/>
                <a:ea typeface="Century Gothic"/>
                <a:cs typeface="Century Gothic"/>
                <a:sym typeface="Century Gothic"/>
              </a:rPr>
              <a:t>boolean</a:t>
            </a:r>
            <a:r>
              <a:rPr lang="fr-FR" sz="1800" dirty="0">
                <a:solidFill>
                  <a:schemeClr val="tx1"/>
                </a:solidFill>
                <a:latin typeface="Century Gothic" panose="020B0502020202020204" pitchFamily="34" charset="0"/>
                <a:ea typeface="Century Gothic"/>
                <a:cs typeface="Century Gothic"/>
                <a:sym typeface="Century Gothic"/>
              </a:rPr>
              <a:t> : booléen (deux valeurs possibles </a:t>
            </a:r>
            <a:r>
              <a:rPr lang="fr-FR" sz="1800" b="1" dirty="0" err="1">
                <a:solidFill>
                  <a:schemeClr val="tx1"/>
                </a:solidFill>
                <a:latin typeface="Century Gothic" panose="020B0502020202020204" pitchFamily="34" charset="0"/>
                <a:ea typeface="Century Gothic"/>
                <a:cs typeface="Century Gothic"/>
                <a:sym typeface="Century Gothic"/>
              </a:rPr>
              <a:t>true</a:t>
            </a:r>
            <a:r>
              <a:rPr lang="fr-FR" sz="1800" dirty="0">
                <a:solidFill>
                  <a:schemeClr val="tx1"/>
                </a:solidFill>
                <a:latin typeface="Century Gothic" panose="020B0502020202020204" pitchFamily="34" charset="0"/>
                <a:ea typeface="Century Gothic"/>
                <a:cs typeface="Century Gothic"/>
                <a:sym typeface="Century Gothic"/>
              </a:rPr>
              <a:t> et </a:t>
            </a:r>
            <a:r>
              <a:rPr lang="fr-FR" sz="1800" b="1" dirty="0">
                <a:solidFill>
                  <a:schemeClr val="tx1"/>
                </a:solidFill>
                <a:latin typeface="Century Gothic" panose="020B0502020202020204" pitchFamily="34" charset="0"/>
                <a:ea typeface="Century Gothic"/>
                <a:cs typeface="Century Gothic"/>
                <a:sym typeface="Century Gothic"/>
              </a:rPr>
              <a:t>false</a:t>
            </a:r>
            <a:r>
              <a:rPr lang="fr-FR" sz="1800" dirty="0">
                <a:solidFill>
                  <a:schemeClr val="tx1"/>
                </a:solidFill>
                <a:latin typeface="Century Gothic" panose="020B0502020202020204" pitchFamily="34" charset="0"/>
                <a:ea typeface="Century Gothic"/>
                <a:cs typeface="Century Gothic"/>
                <a:sym typeface="Century Gothic"/>
              </a:rPr>
              <a:t>)</a:t>
            </a:r>
            <a:endParaRPr lang="fr-FR" sz="1800" dirty="0">
              <a:solidFill>
                <a:schemeClr val="tx1"/>
              </a:solidFill>
              <a:latin typeface="Century Gothic" panose="020B0502020202020204" pitchFamily="34" charset="0"/>
            </a:endParaRPr>
          </a:p>
          <a:p>
            <a:pPr lvl="1" indent="-317500" algn="l">
              <a:buClr>
                <a:srgbClr val="F1C232"/>
              </a:buClr>
              <a:buSzPts val="2000"/>
              <a:buFont typeface="Century Gothic"/>
              <a:buChar char="●"/>
            </a:pPr>
            <a:r>
              <a:rPr lang="fr-FR" sz="1800" b="1" dirty="0">
                <a:solidFill>
                  <a:schemeClr val="tx1"/>
                </a:solidFill>
                <a:latin typeface="Century Gothic" panose="020B0502020202020204" pitchFamily="34" charset="0"/>
                <a:ea typeface="Century Gothic"/>
                <a:cs typeface="Century Gothic"/>
                <a:sym typeface="Century Gothic"/>
              </a:rPr>
              <a:t>char </a:t>
            </a:r>
            <a:r>
              <a:rPr lang="fr-FR" sz="1800" dirty="0">
                <a:solidFill>
                  <a:schemeClr val="tx1"/>
                </a:solidFill>
                <a:latin typeface="Century Gothic" panose="020B0502020202020204" pitchFamily="34" charset="0"/>
                <a:ea typeface="Century Gothic"/>
                <a:cs typeface="Century Gothic"/>
                <a:sym typeface="Century Gothic"/>
              </a:rPr>
              <a:t>: un caractère : </a:t>
            </a:r>
            <a:r>
              <a:rPr lang="fr-FR" sz="1800" b="1" dirty="0">
                <a:solidFill>
                  <a:schemeClr val="tx1"/>
                </a:solidFill>
                <a:latin typeface="Century Gothic" panose="020B0502020202020204" pitchFamily="34" charset="0"/>
                <a:ea typeface="Century Gothic"/>
                <a:cs typeface="Century Gothic"/>
                <a:sym typeface="Century Gothic"/>
              </a:rPr>
              <a:t>‘A’</a:t>
            </a:r>
          </a:p>
          <a:p>
            <a:pPr marL="596900" lvl="1" indent="0" algn="l">
              <a:buClr>
                <a:srgbClr val="F1C232"/>
              </a:buClr>
              <a:buSzPts val="2000"/>
            </a:pPr>
            <a:endParaRPr lang="fr-FR" sz="1800" b="1" dirty="0">
              <a:solidFill>
                <a:schemeClr val="tx1"/>
              </a:solidFill>
              <a:latin typeface="Century Gothic" panose="020B0502020202020204" pitchFamily="34" charset="0"/>
              <a:ea typeface="Century Gothic"/>
              <a:cs typeface="Century Gothic"/>
              <a:sym typeface="Century Gothic"/>
            </a:endParaRPr>
          </a:p>
          <a:p>
            <a:pPr marL="139700" indent="0" algn="l">
              <a:buClr>
                <a:srgbClr val="F1C232"/>
              </a:buClr>
              <a:buSzPts val="2000"/>
            </a:pPr>
            <a:r>
              <a:rPr lang="fr-FR" sz="1800" b="1" u="sng" dirty="0">
                <a:solidFill>
                  <a:schemeClr val="tx1"/>
                </a:solidFill>
                <a:latin typeface="Century Gothic" panose="020B0502020202020204" pitchFamily="34" charset="0"/>
              </a:rPr>
              <a:t>Type objet « transparent » :</a:t>
            </a:r>
          </a:p>
          <a:p>
            <a:pPr marL="139700" indent="0" algn="l">
              <a:buClr>
                <a:srgbClr val="F1C232"/>
              </a:buClr>
              <a:buSzPts val="2000"/>
            </a:pPr>
            <a:endParaRPr lang="fr-FR" sz="1800" b="1" dirty="0">
              <a:solidFill>
                <a:schemeClr val="tx1"/>
              </a:solidFill>
              <a:latin typeface="Century Gothic" panose="020B0502020202020204" pitchFamily="34" charset="0"/>
              <a:ea typeface="Century Gothic"/>
              <a:cs typeface="Century Gothic"/>
              <a:sym typeface="Century Gothic"/>
            </a:endParaRPr>
          </a:p>
          <a:p>
            <a:pPr lvl="1" indent="-317500" algn="l">
              <a:buClr>
                <a:srgbClr val="F1C232"/>
              </a:buClr>
              <a:buSzPts val="2000"/>
              <a:buFont typeface="Century Gothic"/>
              <a:buChar char="●"/>
            </a:pPr>
            <a:r>
              <a:rPr lang="fr-FR" sz="1800" b="1" dirty="0">
                <a:solidFill>
                  <a:schemeClr val="tx1"/>
                </a:solidFill>
                <a:latin typeface="Century Gothic" panose="020B0502020202020204" pitchFamily="34" charset="0"/>
                <a:ea typeface="Century Gothic"/>
                <a:cs typeface="Century Gothic"/>
                <a:sym typeface="Century Gothic"/>
              </a:rPr>
              <a:t>String</a:t>
            </a:r>
            <a:r>
              <a:rPr lang="fr-FR" sz="1800" dirty="0">
                <a:solidFill>
                  <a:schemeClr val="tx1"/>
                </a:solidFill>
                <a:latin typeface="Century Gothic" panose="020B0502020202020204" pitchFamily="34" charset="0"/>
                <a:ea typeface="Century Gothic"/>
                <a:cs typeface="Century Gothic"/>
                <a:sym typeface="Century Gothic"/>
              </a:rPr>
              <a:t>: chaîne de caractère : </a:t>
            </a:r>
            <a:r>
              <a:rPr lang="fr-FR" sz="1800" b="1" dirty="0">
                <a:solidFill>
                  <a:schemeClr val="tx1"/>
                </a:solidFill>
                <a:latin typeface="Century Gothic" panose="020B0502020202020204" pitchFamily="34" charset="0"/>
                <a:ea typeface="Century Gothic"/>
                <a:cs typeface="Century Gothic"/>
                <a:sym typeface="Century Gothic"/>
              </a:rPr>
              <a:t>“Hello”</a:t>
            </a:r>
            <a:endParaRPr lang="fr-FR" sz="1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5581172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382" name="Shape 382"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386" name="Shape 386"/>
          <p:cNvSpPr txBox="1"/>
          <p:nvPr/>
        </p:nvSpPr>
        <p:spPr>
          <a:xfrm>
            <a:off x="311700" y="1258486"/>
            <a:ext cx="8521200"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déclaration d’une variable</a:t>
            </a:r>
            <a:endParaRPr lang="fr-FR" dirty="0">
              <a:latin typeface="Century Gothic" panose="020B0502020202020204" pitchFamily="34" charset="0"/>
            </a:endParaRPr>
          </a:p>
        </p:txBody>
      </p:sp>
      <p:sp>
        <p:nvSpPr>
          <p:cNvPr id="387" name="Shape 387"/>
          <p:cNvSpPr/>
          <p:nvPr/>
        </p:nvSpPr>
        <p:spPr>
          <a:xfrm>
            <a:off x="2157923" y="1854536"/>
            <a:ext cx="4828153" cy="302163"/>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int</a:t>
            </a:r>
            <a:r>
              <a:rPr lang="fr-FR" sz="2000" b="0" i="0" u="none" strike="noStrike" cap="none" dirty="0">
                <a:solidFill>
                  <a:srgbClr val="FAF9F7"/>
                </a:solidFill>
                <a:latin typeface="Century Gothic" panose="020B0502020202020204" pitchFamily="34" charset="0"/>
                <a:sym typeface="Arial"/>
              </a:rPr>
              <a:t> maVariable</a:t>
            </a:r>
            <a:r>
              <a:rPr lang="fr-FR" sz="2000" dirty="0">
                <a:solidFill>
                  <a:srgbClr val="ECA265"/>
                </a:solidFill>
                <a:latin typeface="Century Gothic" panose="020B0502020202020204" pitchFamily="34" charset="0"/>
              </a:rPr>
              <a:t>;</a:t>
            </a:r>
            <a:endParaRPr lang="fr-FR" dirty="0">
              <a:latin typeface="Century Gothic" panose="020B0502020202020204" pitchFamily="34" charset="0"/>
            </a:endParaRPr>
          </a:p>
        </p:txBody>
      </p:sp>
      <p:sp>
        <p:nvSpPr>
          <p:cNvPr id="388" name="Shape 388"/>
          <p:cNvSpPr txBox="1"/>
          <p:nvPr/>
        </p:nvSpPr>
        <p:spPr>
          <a:xfrm>
            <a:off x="311699" y="2269560"/>
            <a:ext cx="8521199"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affectation d’une variable</a:t>
            </a:r>
            <a:endParaRPr lang="fr-FR" dirty="0">
              <a:latin typeface="Century Gothic" panose="020B0502020202020204" pitchFamily="34" charset="0"/>
            </a:endParaRPr>
          </a:p>
        </p:txBody>
      </p:sp>
      <p:sp>
        <p:nvSpPr>
          <p:cNvPr id="389" name="Shape 389"/>
          <p:cNvSpPr/>
          <p:nvPr/>
        </p:nvSpPr>
        <p:spPr>
          <a:xfrm>
            <a:off x="2157922" y="2790306"/>
            <a:ext cx="4828153" cy="28755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AF9F7"/>
              </a:buClr>
              <a:buSzPts val="2000"/>
              <a:buFont typeface="Arial"/>
              <a:buNone/>
            </a:pPr>
            <a:r>
              <a:rPr lang="fr-FR" sz="2000" b="0" i="0" u="none" strike="noStrike" cap="none" dirty="0">
                <a:solidFill>
                  <a:srgbClr val="FAF9F7"/>
                </a:solidFill>
                <a:latin typeface="Century Gothic" panose="020B0502020202020204" pitchFamily="34" charset="0"/>
                <a:sym typeface="Arial"/>
              </a:rPr>
              <a:t>maVariable = </a:t>
            </a:r>
            <a:r>
              <a:rPr lang="fr-FR" sz="2000" b="0" i="0" u="none" strike="noStrike" cap="none" dirty="0">
                <a:solidFill>
                  <a:srgbClr val="E5716D"/>
                </a:solidFill>
                <a:latin typeface="Century Gothic" panose="020B0502020202020204" pitchFamily="34" charset="0"/>
                <a:sym typeface="Arial"/>
              </a:rPr>
              <a:t>17</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390" name="Shape 390"/>
          <p:cNvSpPr txBox="1"/>
          <p:nvPr/>
        </p:nvSpPr>
        <p:spPr>
          <a:xfrm>
            <a:off x="311699" y="3280634"/>
            <a:ext cx="8521198"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dirty="0">
                <a:latin typeface="Century Gothic" panose="020B0502020202020204" pitchFamily="34" charset="0"/>
                <a:ea typeface="Century Gothic"/>
                <a:cs typeface="Century Gothic"/>
                <a:sym typeface="Century Gothic"/>
              </a:rPr>
              <a:t>en une ligne</a:t>
            </a:r>
            <a:endParaRPr lang="fr-FR" dirty="0">
              <a:latin typeface="Century Gothic" panose="020B0502020202020204" pitchFamily="34" charset="0"/>
            </a:endParaRPr>
          </a:p>
        </p:txBody>
      </p:sp>
      <p:sp>
        <p:nvSpPr>
          <p:cNvPr id="391" name="Shape 391"/>
          <p:cNvSpPr/>
          <p:nvPr/>
        </p:nvSpPr>
        <p:spPr>
          <a:xfrm>
            <a:off x="2157921" y="3770425"/>
            <a:ext cx="4828153" cy="289432"/>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AF9F7"/>
              </a:buClr>
              <a:buSzPts val="2000"/>
              <a:buFont typeface="Arial"/>
              <a:buNone/>
            </a:pPr>
            <a:r>
              <a:rPr lang="fr-FR" sz="2000" dirty="0">
                <a:solidFill>
                  <a:srgbClr val="BF79AE"/>
                </a:solidFill>
                <a:latin typeface="Century Gothic" panose="020B0502020202020204" pitchFamily="34" charset="0"/>
              </a:rPr>
              <a:t>int</a:t>
            </a:r>
            <a:r>
              <a:rPr lang="fr-FR" sz="2000" dirty="0">
                <a:solidFill>
                  <a:srgbClr val="FAF9F7"/>
                </a:solidFill>
                <a:latin typeface="Century Gothic" panose="020B0502020202020204" pitchFamily="34" charset="0"/>
              </a:rPr>
              <a:t> </a:t>
            </a:r>
            <a:r>
              <a:rPr lang="fr-FR" sz="2000" b="0" i="0" u="none" strike="noStrike" cap="none" dirty="0">
                <a:solidFill>
                  <a:srgbClr val="FAF9F7"/>
                </a:solidFill>
                <a:latin typeface="Century Gothic" panose="020B0502020202020204" pitchFamily="34" charset="0"/>
                <a:sym typeface="Arial"/>
              </a:rPr>
              <a:t>maVariable = </a:t>
            </a:r>
            <a:r>
              <a:rPr lang="fr-FR" sz="2000" b="0" i="0" u="none" strike="noStrike" cap="none" dirty="0">
                <a:solidFill>
                  <a:srgbClr val="E5716D"/>
                </a:solidFill>
                <a:latin typeface="Century Gothic" panose="020B0502020202020204" pitchFamily="34" charset="0"/>
                <a:sym typeface="Arial"/>
              </a:rPr>
              <a:t>17</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14" name="Shape 90">
            <a:extLst>
              <a:ext uri="{FF2B5EF4-FFF2-40B4-BE49-F238E27FC236}">
                <a16:creationId xmlns:a16="http://schemas.microsoft.com/office/drawing/2014/main" id="{3A790058-AF97-AC4B-8A55-0822635159F3}"/>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4EA01112-8E44-3C49-90A7-C5944D9C3D0D}"/>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7A77E6BC-B32B-724C-8800-DE471D91543F}"/>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0FAE0AD6-C936-0F4B-AB32-36CE1A604F5B}"/>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662056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398" name="Shape 398"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402" name="Shape 402"/>
          <p:cNvSpPr txBox="1"/>
          <p:nvPr/>
        </p:nvSpPr>
        <p:spPr>
          <a:xfrm>
            <a:off x="311699" y="1617651"/>
            <a:ext cx="77911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déclaration d’un </a:t>
            </a:r>
            <a:r>
              <a:rPr lang="fr-FR" sz="2000" dirty="0">
                <a:latin typeface="Century Gothic" panose="020B0502020202020204" pitchFamily="34" charset="0"/>
                <a:ea typeface="Century Gothic"/>
                <a:cs typeface="Century Gothic"/>
                <a:sym typeface="Century Gothic"/>
              </a:rPr>
              <a:t>float</a:t>
            </a:r>
            <a:endParaRPr lang="fr-FR" dirty="0">
              <a:latin typeface="Century Gothic" panose="020B0502020202020204" pitchFamily="34" charset="0"/>
            </a:endParaRPr>
          </a:p>
        </p:txBody>
      </p:sp>
      <p:sp>
        <p:nvSpPr>
          <p:cNvPr id="403" name="Shape 403"/>
          <p:cNvSpPr/>
          <p:nvPr/>
        </p:nvSpPr>
        <p:spPr>
          <a:xfrm>
            <a:off x="2273603" y="2258168"/>
            <a:ext cx="4745100" cy="242894"/>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float</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decimal</a:t>
            </a:r>
            <a:r>
              <a:rPr lang="fr-FR" sz="2000" b="0" i="0" u="none" strike="noStrike" cap="none" dirty="0">
                <a:solidFill>
                  <a:srgbClr val="ECA265"/>
                </a:solidFill>
                <a:latin typeface="Century Gothic" panose="020B0502020202020204" pitchFamily="34" charset="0"/>
                <a:sym typeface="Arial"/>
              </a:rPr>
              <a:t> </a:t>
            </a:r>
            <a:r>
              <a:rPr lang="fr-FR" sz="2000" b="0" i="0" u="none" strike="noStrike" cap="none" dirty="0">
                <a:solidFill>
                  <a:srgbClr val="FAF9F7"/>
                </a:solidFill>
                <a:latin typeface="Century Gothic" panose="020B0502020202020204" pitchFamily="34" charset="0"/>
                <a:sym typeface="Arial"/>
              </a:rPr>
              <a:t>= </a:t>
            </a:r>
            <a:r>
              <a:rPr lang="fr-FR" sz="2000" b="0" i="0" u="none" strike="noStrike" cap="none" dirty="0">
                <a:solidFill>
                  <a:srgbClr val="E5716D"/>
                </a:solidFill>
                <a:latin typeface="Century Gothic" panose="020B0502020202020204" pitchFamily="34" charset="0"/>
                <a:sym typeface="Arial"/>
              </a:rPr>
              <a:t>17.2f</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404" name="Shape 404"/>
          <p:cNvSpPr txBox="1"/>
          <p:nvPr/>
        </p:nvSpPr>
        <p:spPr>
          <a:xfrm>
            <a:off x="311699" y="2621378"/>
            <a:ext cx="77911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déclaration d’un </a:t>
            </a:r>
            <a:r>
              <a:rPr lang="fr-FR" sz="2000" dirty="0">
                <a:latin typeface="Century Gothic" panose="020B0502020202020204" pitchFamily="34" charset="0"/>
                <a:ea typeface="Century Gothic"/>
                <a:cs typeface="Century Gothic"/>
                <a:sym typeface="Century Gothic"/>
              </a:rPr>
              <a:t>double</a:t>
            </a:r>
            <a:endParaRPr lang="fr-FR" dirty="0">
              <a:latin typeface="Century Gothic" panose="020B0502020202020204" pitchFamily="34" charset="0"/>
            </a:endParaRPr>
          </a:p>
        </p:txBody>
      </p:sp>
      <p:sp>
        <p:nvSpPr>
          <p:cNvPr id="405" name="Shape 405"/>
          <p:cNvSpPr/>
          <p:nvPr/>
        </p:nvSpPr>
        <p:spPr>
          <a:xfrm>
            <a:off x="2273603" y="3193598"/>
            <a:ext cx="4745100" cy="317962"/>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double</a:t>
            </a:r>
            <a:r>
              <a:rPr lang="fr-FR" sz="2000" b="0" i="0" u="none" strike="noStrike" cap="none" dirty="0">
                <a:solidFill>
                  <a:srgbClr val="FAF9F7"/>
                </a:solidFill>
                <a:latin typeface="Century Gothic" panose="020B0502020202020204" pitchFamily="34" charset="0"/>
                <a:sym typeface="Arial"/>
              </a:rPr>
              <a:t> gran</a:t>
            </a:r>
            <a:r>
              <a:rPr lang="fr-FR" sz="2000" dirty="0">
                <a:solidFill>
                  <a:srgbClr val="FAF9F7"/>
                </a:solidFill>
                <a:latin typeface="Century Gothic" panose="020B0502020202020204" pitchFamily="34" charset="0"/>
              </a:rPr>
              <a:t>dDecimal</a:t>
            </a:r>
            <a:r>
              <a:rPr lang="fr-FR" sz="2000" b="0" i="0" u="none" strike="noStrike" cap="none" dirty="0">
                <a:solidFill>
                  <a:srgbClr val="ECA265"/>
                </a:solidFill>
                <a:latin typeface="Century Gothic" panose="020B0502020202020204" pitchFamily="34" charset="0"/>
                <a:sym typeface="Arial"/>
              </a:rPr>
              <a:t> </a:t>
            </a:r>
            <a:r>
              <a:rPr lang="fr-FR" sz="2000" b="0" i="0" u="none" strike="noStrike" cap="none" dirty="0">
                <a:solidFill>
                  <a:srgbClr val="FAF9F7"/>
                </a:solidFill>
                <a:latin typeface="Century Gothic" panose="020B0502020202020204" pitchFamily="34" charset="0"/>
                <a:sym typeface="Arial"/>
              </a:rPr>
              <a:t>= </a:t>
            </a:r>
            <a:r>
              <a:rPr lang="fr-FR" sz="2000" b="0" i="0" u="none" strike="noStrike" cap="none" dirty="0">
                <a:solidFill>
                  <a:srgbClr val="E5716D"/>
                </a:solidFill>
                <a:latin typeface="Century Gothic" panose="020B0502020202020204" pitchFamily="34" charset="0"/>
                <a:sym typeface="Arial"/>
              </a:rPr>
              <a:t>17.2</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406" name="Shape 406"/>
          <p:cNvSpPr txBox="1"/>
          <p:nvPr/>
        </p:nvSpPr>
        <p:spPr>
          <a:xfrm>
            <a:off x="311699" y="3670541"/>
            <a:ext cx="779115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déclaration d’un </a:t>
            </a:r>
            <a:r>
              <a:rPr lang="fr-FR" sz="2000" dirty="0">
                <a:latin typeface="Century Gothic" panose="020B0502020202020204" pitchFamily="34" charset="0"/>
                <a:ea typeface="Century Gothic"/>
                <a:cs typeface="Century Gothic"/>
                <a:sym typeface="Century Gothic"/>
              </a:rPr>
              <a:t>booléen</a:t>
            </a:r>
            <a:endParaRPr lang="fr-FR" dirty="0">
              <a:latin typeface="Century Gothic" panose="020B0502020202020204" pitchFamily="34" charset="0"/>
            </a:endParaRPr>
          </a:p>
        </p:txBody>
      </p:sp>
      <p:sp>
        <p:nvSpPr>
          <p:cNvPr id="407" name="Shape 407"/>
          <p:cNvSpPr/>
          <p:nvPr/>
        </p:nvSpPr>
        <p:spPr>
          <a:xfrm>
            <a:off x="2273603" y="4158341"/>
            <a:ext cx="4745100" cy="317962"/>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boolean</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isSomething</a:t>
            </a:r>
            <a:r>
              <a:rPr lang="fr-FR" sz="2000" b="0" i="0" u="none" strike="noStrike" cap="none" dirty="0">
                <a:solidFill>
                  <a:srgbClr val="ECA265"/>
                </a:solidFill>
                <a:latin typeface="Century Gothic" panose="020B0502020202020204" pitchFamily="34" charset="0"/>
                <a:sym typeface="Arial"/>
              </a:rPr>
              <a:t> </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E5716D"/>
                </a:solidFill>
                <a:latin typeface="Century Gothic" panose="020B0502020202020204" pitchFamily="34" charset="0"/>
              </a:rPr>
              <a:t>true</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18" name="Shape 90">
            <a:extLst>
              <a:ext uri="{FF2B5EF4-FFF2-40B4-BE49-F238E27FC236}">
                <a16:creationId xmlns:a16="http://schemas.microsoft.com/office/drawing/2014/main" id="{06CD7725-3070-BB40-A2A5-1420BD1EA5CF}"/>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9" name="Shape 73">
            <a:extLst>
              <a:ext uri="{FF2B5EF4-FFF2-40B4-BE49-F238E27FC236}">
                <a16:creationId xmlns:a16="http://schemas.microsoft.com/office/drawing/2014/main" id="{E8337F81-F9CD-934B-9965-2D9153A16CBC}"/>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20" name="Shape 74">
            <a:extLst>
              <a:ext uri="{FF2B5EF4-FFF2-40B4-BE49-F238E27FC236}">
                <a16:creationId xmlns:a16="http://schemas.microsoft.com/office/drawing/2014/main" id="{6D9679AA-6CB8-C24A-8C44-75BD51E938B0}"/>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21" name="Shape 75">
            <a:extLst>
              <a:ext uri="{FF2B5EF4-FFF2-40B4-BE49-F238E27FC236}">
                <a16:creationId xmlns:a16="http://schemas.microsoft.com/office/drawing/2014/main" id="{A8A75C9F-2603-C147-A51C-9704100C829F}"/>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28784037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14" name="Shape 414"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419" name="Shape 419"/>
          <p:cNvSpPr txBox="1"/>
          <p:nvPr/>
        </p:nvSpPr>
        <p:spPr>
          <a:xfrm>
            <a:off x="343049" y="959281"/>
            <a:ext cx="7759801" cy="487800"/>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Syntaxe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 </a:t>
            </a:r>
            <a:r>
              <a:rPr lang="fr-FR" sz="2000" b="0" i="0" u="none" strike="noStrike" cap="none" dirty="0">
                <a:solidFill>
                  <a:srgbClr val="000000"/>
                </a:solidFill>
                <a:latin typeface="Century Gothic" panose="020B0502020202020204" pitchFamily="34" charset="0"/>
                <a:ea typeface="Century Gothic"/>
                <a:cs typeface="Century Gothic"/>
                <a:sym typeface="Century Gothic"/>
              </a:rPr>
              <a:t>déclaration d’une constante</a:t>
            </a:r>
            <a:endParaRPr lang="fr-FR" dirty="0">
              <a:latin typeface="Century Gothic" panose="020B0502020202020204" pitchFamily="34" charset="0"/>
            </a:endParaRPr>
          </a:p>
        </p:txBody>
      </p:sp>
      <p:sp>
        <p:nvSpPr>
          <p:cNvPr id="420" name="Shape 420"/>
          <p:cNvSpPr/>
          <p:nvPr/>
        </p:nvSpPr>
        <p:spPr>
          <a:xfrm>
            <a:off x="2273603" y="1570453"/>
            <a:ext cx="4745100" cy="5751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BF79AE"/>
              </a:buClr>
              <a:buSzPts val="2000"/>
              <a:buFont typeface="Arial"/>
              <a:buNone/>
            </a:pPr>
            <a:r>
              <a:rPr lang="fr-FR" sz="2000" dirty="0">
                <a:solidFill>
                  <a:srgbClr val="9FC5E8"/>
                </a:solidFill>
                <a:latin typeface="Century Gothic" panose="020B0502020202020204" pitchFamily="34" charset="0"/>
              </a:rPr>
              <a:t>final</a:t>
            </a:r>
            <a:r>
              <a:rPr lang="fr-FR" sz="2000" dirty="0">
                <a:solidFill>
                  <a:srgbClr val="BF79AE"/>
                </a:solidFill>
                <a:latin typeface="Century Gothic" panose="020B0502020202020204" pitchFamily="34" charset="0"/>
              </a:rPr>
              <a:t> int</a:t>
            </a:r>
            <a:r>
              <a:rPr lang="fr-FR" sz="2000" b="0" i="0" u="none" strike="noStrike" cap="none" dirty="0">
                <a:solidFill>
                  <a:srgbClr val="FAF9F7"/>
                </a:solidFill>
                <a:latin typeface="Century Gothic" panose="020B0502020202020204" pitchFamily="34" charset="0"/>
                <a:sym typeface="Arial"/>
              </a:rPr>
              <a:t> maConstante = </a:t>
            </a:r>
            <a:r>
              <a:rPr lang="fr-FR" sz="2000" b="0" i="0" u="none" strike="noStrike" cap="none" dirty="0">
                <a:solidFill>
                  <a:srgbClr val="E5716D"/>
                </a:solidFill>
                <a:latin typeface="Century Gothic" panose="020B0502020202020204" pitchFamily="34" charset="0"/>
                <a:sym typeface="Arial"/>
              </a:rPr>
              <a:t>17</a:t>
            </a:r>
            <a:r>
              <a:rPr lang="fr-FR" sz="2000" b="0" i="0" u="none" strike="noStrike" cap="none" dirty="0">
                <a:solidFill>
                  <a:srgbClr val="ECA265"/>
                </a:solidFill>
                <a:latin typeface="Century Gothic" panose="020B0502020202020204" pitchFamily="34" charset="0"/>
                <a:sym typeface="Arial"/>
              </a:rPr>
              <a:t>;</a:t>
            </a:r>
            <a:endParaRPr lang="fr-FR" dirty="0">
              <a:solidFill>
                <a:srgbClr val="ECA265"/>
              </a:solidFill>
              <a:latin typeface="Century Gothic" panose="020B0502020202020204" pitchFamily="34" charset="0"/>
            </a:endParaRPr>
          </a:p>
        </p:txBody>
      </p:sp>
      <p:sp>
        <p:nvSpPr>
          <p:cNvPr id="15" name="Shape 90">
            <a:extLst>
              <a:ext uri="{FF2B5EF4-FFF2-40B4-BE49-F238E27FC236}">
                <a16:creationId xmlns:a16="http://schemas.microsoft.com/office/drawing/2014/main" id="{6C34E7F6-EB4C-E44F-9F7B-B1684CC9447E}"/>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6" name="Shape 73">
            <a:extLst>
              <a:ext uri="{FF2B5EF4-FFF2-40B4-BE49-F238E27FC236}">
                <a16:creationId xmlns:a16="http://schemas.microsoft.com/office/drawing/2014/main" id="{8BB21AF1-DB46-0E40-B2F8-D94BA7870BE2}"/>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7" name="Shape 74">
            <a:extLst>
              <a:ext uri="{FF2B5EF4-FFF2-40B4-BE49-F238E27FC236}">
                <a16:creationId xmlns:a16="http://schemas.microsoft.com/office/drawing/2014/main" id="{42302C67-B9E0-144F-9395-6D18DE83BEAA}"/>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8" name="Shape 75">
            <a:extLst>
              <a:ext uri="{FF2B5EF4-FFF2-40B4-BE49-F238E27FC236}">
                <a16:creationId xmlns:a16="http://schemas.microsoft.com/office/drawing/2014/main" id="{935F223C-3AD7-CD43-92F8-472B8E168304}"/>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9" name="Espace réservé du texte 2">
            <a:extLst>
              <a:ext uri="{FF2B5EF4-FFF2-40B4-BE49-F238E27FC236}">
                <a16:creationId xmlns:a16="http://schemas.microsoft.com/office/drawing/2014/main" id="{FA543A1D-877D-AF4E-98A2-0464DDB8277C}"/>
              </a:ext>
            </a:extLst>
          </p:cNvPr>
          <p:cNvSpPr>
            <a:spLocks noGrp="1"/>
          </p:cNvSpPr>
          <p:nvPr>
            <p:ph type="body" idx="1"/>
          </p:nvPr>
        </p:nvSpPr>
        <p:spPr>
          <a:xfrm>
            <a:off x="343049" y="2268925"/>
            <a:ext cx="8520602" cy="2330750"/>
          </a:xfrm>
        </p:spPr>
        <p:txBody>
          <a:bodyPr anchor="ctr"/>
          <a:lstStyle/>
          <a:p>
            <a:pPr marL="0" lvl="0" indent="0" algn="l">
              <a:lnSpc>
                <a:spcPct val="120000"/>
              </a:lnSpc>
              <a:buClr>
                <a:srgbClr val="000000"/>
              </a:buClr>
              <a:buSzPts val="2000"/>
            </a:pPr>
            <a:r>
              <a:rPr lang="fr-FR" sz="2000" b="1" u="sng" dirty="0">
                <a:solidFill>
                  <a:schemeClr val="tx1"/>
                </a:solidFill>
                <a:latin typeface="Century Gothic" panose="020B0502020202020204" pitchFamily="34" charset="0"/>
                <a:ea typeface="Century Gothic"/>
                <a:cs typeface="Century Gothic"/>
                <a:sym typeface="Century Gothic"/>
              </a:rPr>
              <a:t>Constante</a:t>
            </a:r>
            <a:r>
              <a:rPr lang="fr-FR" sz="2000" b="1" dirty="0">
                <a:solidFill>
                  <a:schemeClr val="tx1"/>
                </a:solidFill>
                <a:latin typeface="Century Gothic" panose="020B0502020202020204" pitchFamily="34" charset="0"/>
                <a:ea typeface="Century Gothic"/>
                <a:cs typeface="Century Gothic"/>
                <a:sym typeface="Century Gothic"/>
              </a:rPr>
              <a:t> :</a:t>
            </a:r>
            <a:endParaRPr lang="fr-FR" sz="2000" b="1" dirty="0">
              <a:solidFill>
                <a:schemeClr val="tx1"/>
              </a:solidFill>
              <a:latin typeface="Century Gothic" panose="020B0502020202020204" pitchFamily="34" charset="0"/>
            </a:endParaRPr>
          </a:p>
          <a:p>
            <a:pPr lvl="0" indent="-317500" algn="l">
              <a:lnSpc>
                <a:spcPct val="120000"/>
              </a:lnSpc>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Symbolisé par </a:t>
            </a:r>
            <a:r>
              <a:rPr lang="fr-FR" sz="2000" b="1" dirty="0">
                <a:solidFill>
                  <a:schemeClr val="tx1"/>
                </a:solidFill>
                <a:latin typeface="Century Gothic" panose="020B0502020202020204" pitchFamily="34" charset="0"/>
                <a:ea typeface="Century Gothic"/>
                <a:cs typeface="Century Gothic"/>
                <a:sym typeface="Century Gothic"/>
              </a:rPr>
              <a:t>final</a:t>
            </a:r>
          </a:p>
          <a:p>
            <a:pPr lvl="0" indent="-317500" algn="l">
              <a:lnSpc>
                <a:spcPct val="120000"/>
              </a:lnSpc>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Une constante est semblable à une variable mais </a:t>
            </a:r>
            <a:r>
              <a:rPr lang="fr-FR" sz="2000" b="1" dirty="0">
                <a:solidFill>
                  <a:schemeClr val="tx1"/>
                </a:solidFill>
                <a:latin typeface="Century Gothic" panose="020B0502020202020204" pitchFamily="34" charset="0"/>
                <a:ea typeface="Century Gothic"/>
                <a:cs typeface="Century Gothic"/>
                <a:sym typeface="Century Gothic"/>
              </a:rPr>
              <a:t>sa valeur ne peut pas changer</a:t>
            </a:r>
            <a:r>
              <a:rPr lang="fr-FR" sz="2000" dirty="0">
                <a:solidFill>
                  <a:schemeClr val="tx1"/>
                </a:solidFill>
                <a:latin typeface="Century Gothic" panose="020B0502020202020204" pitchFamily="34" charset="0"/>
                <a:ea typeface="Century Gothic"/>
                <a:cs typeface="Century Gothic"/>
                <a:sym typeface="Century Gothic"/>
              </a:rPr>
              <a:t>.</a:t>
            </a:r>
            <a:endParaRPr lang="fr-FR" sz="2000" dirty="0">
              <a:solidFill>
                <a:schemeClr val="tx1"/>
              </a:solidFill>
              <a:latin typeface="Century Gothic" panose="020B0502020202020204" pitchFamily="34" charset="0"/>
            </a:endParaRPr>
          </a:p>
          <a:p>
            <a:pPr lvl="0" indent="-317500" algn="l">
              <a:lnSpc>
                <a:spcPct val="120000"/>
              </a:lnSpc>
              <a:buClr>
                <a:srgbClr val="F1C232"/>
              </a:buClr>
              <a:buSzPts val="2000"/>
              <a:buFont typeface="Century Gothic"/>
              <a:buChar char="●"/>
            </a:pPr>
            <a:r>
              <a:rPr lang="fr-FR" sz="2000" dirty="0">
                <a:solidFill>
                  <a:schemeClr val="tx1"/>
                </a:solidFill>
                <a:latin typeface="Century Gothic" panose="020B0502020202020204" pitchFamily="34" charset="0"/>
                <a:ea typeface="Century Gothic"/>
                <a:cs typeface="Century Gothic"/>
                <a:sym typeface="Century Gothic"/>
              </a:rPr>
              <a:t>Le compilateur affiche donc une erreur si on essaye de modifier la valeur d’une constante.</a:t>
            </a:r>
            <a:endParaRPr lang="fr-FR" sz="20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0236726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p:nvPr/>
        </p:nvSpPr>
        <p:spPr>
          <a:xfrm>
            <a:off x="-3425250" y="-1"/>
            <a:ext cx="5227201" cy="5143501"/>
          </a:xfrm>
          <a:prstGeom prst="ellipse">
            <a:avLst/>
          </a:prstGeom>
          <a:solidFill>
            <a:srgbClr val="D9D9D9"/>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b="0" i="0" u="none" strike="noStrike" cap="none" dirty="0">
              <a:solidFill>
                <a:srgbClr val="000000"/>
              </a:solidFill>
              <a:latin typeface="Century Gothic" panose="020B0502020202020204" pitchFamily="34" charset="0"/>
              <a:sym typeface="Arial"/>
            </a:endParaRPr>
          </a:p>
        </p:txBody>
      </p:sp>
      <p:pic>
        <p:nvPicPr>
          <p:cNvPr id="427" name="Shape 427" descr="Shape 87"/>
          <p:cNvPicPr preferRelativeResize="0"/>
          <p:nvPr/>
        </p:nvPicPr>
        <p:blipFill rotWithShape="1">
          <a:blip r:embed="rId3">
            <a:alphaModFix/>
          </a:blip>
          <a:srcRect/>
          <a:stretch/>
        </p:blipFill>
        <p:spPr>
          <a:xfrm>
            <a:off x="311699" y="4599675"/>
            <a:ext cx="1885754" cy="430926"/>
          </a:xfrm>
          <a:prstGeom prst="rect">
            <a:avLst/>
          </a:prstGeom>
          <a:noFill/>
          <a:ln>
            <a:noFill/>
          </a:ln>
        </p:spPr>
      </p:pic>
      <p:sp>
        <p:nvSpPr>
          <p:cNvPr id="431" name="Shape 431"/>
          <p:cNvSpPr txBox="1"/>
          <p:nvPr/>
        </p:nvSpPr>
        <p:spPr>
          <a:xfrm>
            <a:off x="311698" y="1187881"/>
            <a:ext cx="7791151" cy="487651"/>
          </a:xfrm>
          <a:prstGeom prst="rect">
            <a:avLst/>
          </a:prstGeom>
          <a:noFill/>
          <a:ln>
            <a:noFill/>
          </a:ln>
        </p:spPr>
        <p:txBody>
          <a:bodyPr spcFirstLastPara="1" wrap="square" lIns="91400" tIns="91400" rIns="91400" bIns="91400" anchor="t" anchorCtr="0">
            <a:noAutofit/>
          </a:bodyPr>
          <a:lstStyle/>
          <a:p>
            <a:pPr marL="0" marR="0" lvl="0" indent="0" algn="l" rtl="0">
              <a:lnSpc>
                <a:spcPct val="100000"/>
              </a:lnSpc>
              <a:spcBef>
                <a:spcPts val="0"/>
              </a:spcBef>
              <a:spcAft>
                <a:spcPts val="0"/>
              </a:spcAft>
              <a:buClr>
                <a:srgbClr val="000000"/>
              </a:buClr>
              <a:buSzPts val="2000"/>
              <a:buFont typeface="Century Gothic"/>
              <a:buNone/>
            </a:pPr>
            <a:r>
              <a:rPr lang="fr-FR" sz="2000" b="1" i="0" u="sng" strike="noStrike" cap="none" dirty="0">
                <a:solidFill>
                  <a:srgbClr val="000000"/>
                </a:solidFill>
                <a:latin typeface="Century Gothic" panose="020B0502020202020204" pitchFamily="34" charset="0"/>
                <a:ea typeface="Century Gothic"/>
                <a:cs typeface="Century Gothic"/>
                <a:sym typeface="Century Gothic"/>
              </a:rPr>
              <a:t>Exemple</a:t>
            </a:r>
            <a:r>
              <a:rPr lang="fr-FR" sz="2000" b="1" i="0" u="none" strike="noStrike" cap="none" dirty="0">
                <a:solidFill>
                  <a:srgbClr val="000000"/>
                </a:solidFill>
                <a:latin typeface="Century Gothic" panose="020B0502020202020204" pitchFamily="34" charset="0"/>
                <a:ea typeface="Century Gothic"/>
                <a:cs typeface="Century Gothic"/>
                <a:sym typeface="Century Gothic"/>
              </a:rPr>
              <a:t> :</a:t>
            </a:r>
            <a:endParaRPr lang="fr-FR" b="1" dirty="0">
              <a:latin typeface="Century Gothic" panose="020B0502020202020204" pitchFamily="34" charset="0"/>
            </a:endParaRPr>
          </a:p>
        </p:txBody>
      </p:sp>
      <p:sp>
        <p:nvSpPr>
          <p:cNvPr id="432" name="Shape 432"/>
          <p:cNvSpPr/>
          <p:nvPr/>
        </p:nvSpPr>
        <p:spPr>
          <a:xfrm>
            <a:off x="1908875" y="1675525"/>
            <a:ext cx="5474700" cy="2430600"/>
          </a:xfrm>
          <a:prstGeom prst="rect">
            <a:avLst/>
          </a:prstGeom>
          <a:solidFill>
            <a:srgbClr val="2A2C34"/>
          </a:solidFill>
          <a:ln w="25400" cap="flat" cmpd="sng">
            <a:solidFill>
              <a:srgbClr val="F9DA78"/>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int</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number</a:t>
            </a:r>
            <a:r>
              <a:rPr lang="fr-FR" sz="2000" b="0" i="0" u="none" strike="noStrike" cap="none" dirty="0">
                <a:solidFill>
                  <a:srgbClr val="FAF9F7"/>
                </a:solidFill>
                <a:latin typeface="Century Gothic" panose="020B0502020202020204" pitchFamily="34" charset="0"/>
                <a:sym typeface="Arial"/>
              </a:rPr>
              <a:t> = </a:t>
            </a:r>
            <a:r>
              <a:rPr lang="fr-FR" sz="2000" b="0" i="0" u="none" strike="noStrike" cap="none" dirty="0">
                <a:solidFill>
                  <a:srgbClr val="E5716D"/>
                </a:solidFill>
                <a:latin typeface="Century Gothic" panose="020B0502020202020204" pitchFamily="34" charset="0"/>
                <a:sym typeface="Arial"/>
              </a:rPr>
              <a:t>123;</a:t>
            </a:r>
          </a:p>
          <a:p>
            <a:pPr marL="0" marR="0" lvl="0" indent="0" algn="l" rtl="0">
              <a:lnSpc>
                <a:spcPct val="100000"/>
              </a:lnSpc>
              <a:spcBef>
                <a:spcPts val="0"/>
              </a:spcBef>
              <a:spcAft>
                <a:spcPts val="0"/>
              </a:spcAft>
              <a:buClr>
                <a:srgbClr val="BF79AE"/>
              </a:buClr>
              <a:buSzPts val="2000"/>
              <a:buFont typeface="Arial"/>
              <a:buNone/>
            </a:pPr>
            <a:endParaRPr lang="fr-FR" sz="2000" dirty="0">
              <a:solidFill>
                <a:srgbClr val="E5716D"/>
              </a:solidFill>
              <a:latin typeface="Century Gothic" panose="020B0502020202020204" pitchFamily="34" charset="0"/>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String</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text</a:t>
            </a:r>
            <a:r>
              <a:rPr lang="fr-FR" sz="2000" b="0" i="0" u="none" strike="noStrike" cap="none" dirty="0">
                <a:solidFill>
                  <a:srgbClr val="FAF9F7"/>
                </a:solidFill>
                <a:latin typeface="Century Gothic" panose="020B0502020202020204" pitchFamily="34" charset="0"/>
                <a:sym typeface="Arial"/>
              </a:rPr>
              <a:t> = </a:t>
            </a:r>
            <a:r>
              <a:rPr lang="fr-FR" sz="2000" b="0" i="0" u="none" strike="noStrike" cap="none" dirty="0">
                <a:solidFill>
                  <a:srgbClr val="E5716D"/>
                </a:solidFill>
                <a:latin typeface="Century Gothic" panose="020B0502020202020204" pitchFamily="34" charset="0"/>
                <a:sym typeface="Arial"/>
              </a:rPr>
              <a:t>"Un texte d'exemple";</a:t>
            </a:r>
          </a:p>
          <a:p>
            <a:pPr marL="0" marR="0" lvl="0" indent="0" algn="l" rtl="0">
              <a:lnSpc>
                <a:spcPct val="100000"/>
              </a:lnSpc>
              <a:spcBef>
                <a:spcPts val="0"/>
              </a:spcBef>
              <a:spcAft>
                <a:spcPts val="0"/>
              </a:spcAft>
              <a:buClr>
                <a:srgbClr val="BF79AE"/>
              </a:buClr>
              <a:buSzPts val="2000"/>
              <a:buFont typeface="Arial"/>
              <a:buNone/>
            </a:pPr>
            <a:endParaRPr lang="fr-FR" sz="2000" dirty="0">
              <a:solidFill>
                <a:srgbClr val="E5716D"/>
              </a:solidFill>
              <a:latin typeface="Century Gothic" panose="020B0502020202020204" pitchFamily="34" charset="0"/>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final float</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rate </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E5716D"/>
                </a:solidFill>
                <a:latin typeface="Century Gothic" panose="020B0502020202020204" pitchFamily="34" charset="0"/>
              </a:rPr>
              <a:t>1.20f;</a:t>
            </a:r>
          </a:p>
          <a:p>
            <a:pPr marL="0" marR="0" lvl="0" indent="0" algn="l" rtl="0">
              <a:lnSpc>
                <a:spcPct val="100000"/>
              </a:lnSpc>
              <a:spcBef>
                <a:spcPts val="0"/>
              </a:spcBef>
              <a:spcAft>
                <a:spcPts val="0"/>
              </a:spcAft>
              <a:buClr>
                <a:srgbClr val="BF79AE"/>
              </a:buClr>
              <a:buSzPts val="2000"/>
              <a:buFont typeface="Arial"/>
              <a:buNone/>
            </a:pPr>
            <a:endParaRPr lang="fr-FR" sz="2000" dirty="0">
              <a:solidFill>
                <a:srgbClr val="E5716D"/>
              </a:solidFill>
              <a:latin typeface="Century Gothic" panose="020B0502020202020204" pitchFamily="34" charset="0"/>
            </a:endParaRPr>
          </a:p>
          <a:p>
            <a:pPr marL="0" marR="0" lvl="0" indent="0" algn="l" rtl="0">
              <a:lnSpc>
                <a:spcPct val="100000"/>
              </a:lnSpc>
              <a:spcBef>
                <a:spcPts val="0"/>
              </a:spcBef>
              <a:spcAft>
                <a:spcPts val="0"/>
              </a:spcAft>
              <a:buClr>
                <a:srgbClr val="BF79AE"/>
              </a:buClr>
              <a:buSzPts val="2000"/>
              <a:buFont typeface="Arial"/>
              <a:buNone/>
            </a:pPr>
            <a:r>
              <a:rPr lang="fr-FR" sz="2000" dirty="0">
                <a:solidFill>
                  <a:srgbClr val="BF79AE"/>
                </a:solidFill>
                <a:latin typeface="Century Gothic" panose="020B0502020202020204" pitchFamily="34" charset="0"/>
              </a:rPr>
              <a:t>boolean</a:t>
            </a:r>
            <a:r>
              <a:rPr lang="fr-FR" sz="2000" b="0" i="0" u="none" strike="noStrike" cap="none" dirty="0">
                <a:solidFill>
                  <a:srgbClr val="FAF9F7"/>
                </a:solidFill>
                <a:latin typeface="Century Gothic" panose="020B0502020202020204" pitchFamily="34" charset="0"/>
                <a:sym typeface="Arial"/>
              </a:rPr>
              <a:t> </a:t>
            </a:r>
            <a:r>
              <a:rPr lang="fr-FR" sz="2000" dirty="0">
                <a:solidFill>
                  <a:srgbClr val="FAF9F7"/>
                </a:solidFill>
                <a:latin typeface="Century Gothic" panose="020B0502020202020204" pitchFamily="34" charset="0"/>
              </a:rPr>
              <a:t>trueOrFalse</a:t>
            </a:r>
            <a:r>
              <a:rPr lang="fr-FR" sz="2000" b="0" i="0" u="none" strike="noStrike" cap="none" dirty="0">
                <a:solidFill>
                  <a:srgbClr val="FAF9F7"/>
                </a:solidFill>
                <a:latin typeface="Century Gothic" panose="020B0502020202020204" pitchFamily="34" charset="0"/>
                <a:sym typeface="Arial"/>
              </a:rPr>
              <a:t> = </a:t>
            </a:r>
            <a:r>
              <a:rPr lang="fr-FR" sz="2000" b="0" i="0" u="none" strike="noStrike" cap="none" dirty="0">
                <a:solidFill>
                  <a:srgbClr val="E5716D"/>
                </a:solidFill>
                <a:latin typeface="Century Gothic" panose="020B0502020202020204" pitchFamily="34" charset="0"/>
                <a:sym typeface="Arial"/>
              </a:rPr>
              <a:t>true;</a:t>
            </a:r>
            <a:endParaRPr lang="fr-FR" dirty="0">
              <a:solidFill>
                <a:srgbClr val="E5716D"/>
              </a:solidFill>
              <a:latin typeface="Century Gothic" panose="020B0502020202020204" pitchFamily="34" charset="0"/>
            </a:endParaRPr>
          </a:p>
        </p:txBody>
      </p:sp>
      <p:sp>
        <p:nvSpPr>
          <p:cNvPr id="14" name="Shape 90">
            <a:extLst>
              <a:ext uri="{FF2B5EF4-FFF2-40B4-BE49-F238E27FC236}">
                <a16:creationId xmlns:a16="http://schemas.microsoft.com/office/drawing/2014/main" id="{EB071178-8318-A349-9415-3A8C2E4E39C0}"/>
              </a:ext>
            </a:extLst>
          </p:cNvPr>
          <p:cNvSpPr txBox="1">
            <a:spLocks/>
          </p:cNvSpPr>
          <p:nvPr/>
        </p:nvSpPr>
        <p:spPr>
          <a:xfrm>
            <a:off x="311699" y="191500"/>
            <a:ext cx="8521200" cy="710225"/>
          </a:xfrm>
          <a:prstGeom prst="rect">
            <a:avLst/>
          </a:prstGeom>
          <a:noFill/>
          <a:ln>
            <a:noFill/>
          </a:ln>
        </p:spPr>
        <p:txBody>
          <a:bodyPr spcFirstLastPara="1" wrap="square" lIns="91400" tIns="91400" rIns="91400" bIns="914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9pPr>
          </a:lstStyle>
          <a:p>
            <a:pPr>
              <a:buSzPts val="1485"/>
            </a:pPr>
            <a:r>
              <a:rPr lang="fr-FR" sz="1485" dirty="0">
                <a:latin typeface="Century Gothic" panose="020B0502020202020204" pitchFamily="34" charset="0"/>
                <a:ea typeface="Century Gothic"/>
                <a:cs typeface="Century Gothic"/>
                <a:sym typeface="Century Gothic"/>
              </a:rPr>
              <a:t>**. Introduction au JAVA</a:t>
            </a:r>
          </a:p>
          <a:p>
            <a:pPr>
              <a:buSzPts val="1485"/>
            </a:pPr>
            <a:r>
              <a:rPr lang="fr-FR" sz="1925" b="1" dirty="0">
                <a:latin typeface="Century Gothic" panose="020B0502020202020204" pitchFamily="34" charset="0"/>
                <a:ea typeface="Century Gothic"/>
                <a:cs typeface="Century Gothic"/>
                <a:sym typeface="Century Gothic"/>
              </a:rPr>
              <a:t>a. Attributs et méthodes de classe</a:t>
            </a:r>
            <a:endParaRPr lang="fr-FR" dirty="0">
              <a:latin typeface="Century Gothic" panose="020B0502020202020204" pitchFamily="34" charset="0"/>
            </a:endParaRPr>
          </a:p>
        </p:txBody>
      </p:sp>
      <p:cxnSp>
        <p:nvCxnSpPr>
          <p:cNvPr id="15" name="Shape 73">
            <a:extLst>
              <a:ext uri="{FF2B5EF4-FFF2-40B4-BE49-F238E27FC236}">
                <a16:creationId xmlns:a16="http://schemas.microsoft.com/office/drawing/2014/main" id="{59DF2B49-77D6-8A40-A236-F686FD2A6748}"/>
              </a:ext>
            </a:extLst>
          </p:cNvPr>
          <p:cNvCxnSpPr>
            <a:cxnSpLocks/>
          </p:cNvCxnSpPr>
          <p:nvPr/>
        </p:nvCxnSpPr>
        <p:spPr>
          <a:xfrm>
            <a:off x="311699" y="913349"/>
            <a:ext cx="8521200" cy="0"/>
          </a:xfrm>
          <a:prstGeom prst="straightConnector1">
            <a:avLst/>
          </a:prstGeom>
          <a:noFill/>
          <a:ln w="9525" cap="flat" cmpd="sng">
            <a:solidFill>
              <a:srgbClr val="585858"/>
            </a:solidFill>
            <a:prstDash val="solid"/>
            <a:round/>
            <a:headEnd type="none" w="sm" len="sm"/>
            <a:tailEnd type="none" w="sm" len="sm"/>
          </a:ln>
        </p:spPr>
      </p:cxnSp>
      <p:sp>
        <p:nvSpPr>
          <p:cNvPr id="16" name="Shape 74">
            <a:extLst>
              <a:ext uri="{FF2B5EF4-FFF2-40B4-BE49-F238E27FC236}">
                <a16:creationId xmlns:a16="http://schemas.microsoft.com/office/drawing/2014/main" id="{3758FB62-28D7-7A4C-8DB0-2C698EEF7686}"/>
              </a:ext>
            </a:extLst>
          </p:cNvPr>
          <p:cNvSpPr/>
          <p:nvPr/>
        </p:nvSpPr>
        <p:spPr>
          <a:xfrm>
            <a:off x="8483597"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
        <p:nvSpPr>
          <p:cNvPr id="17" name="Shape 75">
            <a:extLst>
              <a:ext uri="{FF2B5EF4-FFF2-40B4-BE49-F238E27FC236}">
                <a16:creationId xmlns:a16="http://schemas.microsoft.com/office/drawing/2014/main" id="{C4090E63-37B2-FA47-B069-D878D2851D1C}"/>
              </a:ext>
            </a:extLst>
          </p:cNvPr>
          <p:cNvSpPr/>
          <p:nvPr/>
        </p:nvSpPr>
        <p:spPr>
          <a:xfrm>
            <a:off x="8683798" y="1001135"/>
            <a:ext cx="149101" cy="149101"/>
          </a:xfrm>
          <a:prstGeom prst="ellipse">
            <a:avLst/>
          </a:pr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fr-FR" sz="1400" i="0" u="none" strike="noStrike" cap="none" dirty="0">
              <a:solidFill>
                <a:srgbClr val="000000"/>
              </a:solidFill>
              <a:latin typeface="Century Gothic" panose="020B0502020202020204" pitchFamily="34" charset="0"/>
              <a:sym typeface="Arial"/>
            </a:endParaRPr>
          </a:p>
        </p:txBody>
      </p:sp>
    </p:spTree>
    <p:extLst>
      <p:ext uri="{BB962C8B-B14F-4D97-AF65-F5344CB8AC3E}">
        <p14:creationId xmlns:p14="http://schemas.microsoft.com/office/powerpoint/2010/main" val="1414159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rnaud\AppData\Local\Temp\articulate\presenter\imgtemp\bCeWUGcR_fichiers\slide0001_image001.png"/>
</p:tagLst>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8069</TotalTime>
  <Words>6187</Words>
  <Application>Microsoft Macintosh PowerPoint</Application>
  <PresentationFormat>Affichage à l'écran (16:9)</PresentationFormat>
  <Paragraphs>884</Paragraphs>
  <Slides>168</Slides>
  <Notes>168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168</vt:i4>
      </vt:variant>
    </vt:vector>
  </HeadingPairs>
  <TitlesOfParts>
    <vt:vector size="174" baseType="lpstr">
      <vt:lpstr>ＭＳ Ｐゴシック</vt:lpstr>
      <vt:lpstr>Century Gothic</vt:lpstr>
      <vt:lpstr>Arial</vt:lpstr>
      <vt:lpstr>Helvetica Neue</vt:lpstr>
      <vt:lpstr>Wingdings</vt:lpstr>
      <vt:lpstr>Simple Light</vt:lpstr>
      <vt:lpstr>POO  Programmation Orientée Objet</vt:lpstr>
      <vt:lpstr>Objectifs</vt:lpstr>
      <vt:lpstr>Plan de ce module</vt:lpstr>
      <vt:lpstr>Présentation PowerPoint</vt:lpstr>
      <vt:lpstr>1. Du procédurale à l’objet a. Les limites de la programmation procédurale.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Plan de ce module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Tél. 04 73 24 93 11 - contact@humanbooster.com  www.humanbooster.com</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Algorithmique</dc:title>
  <cp:lastModifiedBy>Utilisateur Microsoft Office</cp:lastModifiedBy>
  <cp:revision>248</cp:revision>
  <dcterms:modified xsi:type="dcterms:W3CDTF">2018-05-16T20:28:27Z</dcterms:modified>
</cp:coreProperties>
</file>